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5" r:id="rId1"/>
  </p:sldMasterIdLst>
  <p:notesMasterIdLst>
    <p:notesMasterId r:id="rId14"/>
  </p:notesMasterIdLst>
  <p:sldIdLst>
    <p:sldId id="936" r:id="rId2"/>
    <p:sldId id="929" r:id="rId3"/>
    <p:sldId id="930" r:id="rId4"/>
    <p:sldId id="941" r:id="rId5"/>
    <p:sldId id="942" r:id="rId6"/>
    <p:sldId id="943" r:id="rId7"/>
    <p:sldId id="944" r:id="rId8"/>
    <p:sldId id="946" r:id="rId9"/>
    <p:sldId id="948" r:id="rId10"/>
    <p:sldId id="949" r:id="rId11"/>
    <p:sldId id="950" r:id="rId12"/>
    <p:sldId id="934" r:id="rId13"/>
  </p:sldIdLst>
  <p:sldSz cx="12192000" cy="6858000"/>
  <p:notesSz cx="66484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9"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0EE"/>
    <a:srgbClr val="A6CCEC"/>
    <a:srgbClr val="00022B"/>
    <a:srgbClr val="0754B0"/>
    <a:srgbClr val="305496"/>
    <a:srgbClr val="010E54"/>
    <a:srgbClr val="EFF6FB"/>
    <a:srgbClr val="DAEAF7"/>
    <a:srgbClr val="323555"/>
    <a:srgbClr val="4FA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4" autoAdjust="0"/>
    <p:restoredTop sz="91338" autoAdjust="0"/>
  </p:normalViewPr>
  <p:slideViewPr>
    <p:cSldViewPr snapToGrid="0" snapToObjects="1">
      <p:cViewPr varScale="1">
        <p:scale>
          <a:sx n="115" d="100"/>
          <a:sy n="115" d="100"/>
        </p:scale>
        <p:origin x="396" y="108"/>
      </p:cViewPr>
      <p:guideLst>
        <p:guide pos="4159"/>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xfrm>
            <a:off x="66675" y="733425"/>
            <a:ext cx="6515100" cy="3665538"/>
          </a:xfrm>
          <a:prstGeom prst="rect">
            <a:avLst/>
          </a:prstGeom>
        </p:spPr>
        <p:txBody>
          <a:bodyPr lIns="93834" tIns="46917" rIns="93834" bIns="46917"/>
          <a:lstStyle/>
          <a:p>
            <a:endParaRPr/>
          </a:p>
        </p:txBody>
      </p:sp>
      <p:sp>
        <p:nvSpPr>
          <p:cNvPr id="86" name="Shape 86"/>
          <p:cNvSpPr>
            <a:spLocks noGrp="1"/>
          </p:cNvSpPr>
          <p:nvPr>
            <p:ph type="body" sz="quarter" idx="1"/>
          </p:nvPr>
        </p:nvSpPr>
        <p:spPr>
          <a:xfrm>
            <a:off x="886460" y="4642763"/>
            <a:ext cx="4875530" cy="4398407"/>
          </a:xfrm>
          <a:prstGeom prst="rect">
            <a:avLst/>
          </a:prstGeom>
        </p:spPr>
        <p:txBody>
          <a:bodyPr lIns="93834" tIns="46917" rIns="93834" bIns="46917"/>
          <a:lstStyle/>
          <a:p>
            <a:endParaRPr/>
          </a:p>
        </p:txBody>
      </p:sp>
    </p:spTree>
    <p:extLst>
      <p:ext uri="{BB962C8B-B14F-4D97-AF65-F5344CB8AC3E}">
        <p14:creationId xmlns:p14="http://schemas.microsoft.com/office/powerpoint/2010/main" val="425216765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594" latinLnBrk="0">
      <a:defRPr sz="1200">
        <a:latin typeface="+mj-lt"/>
        <a:ea typeface="+mj-ea"/>
        <a:cs typeface="+mj-cs"/>
        <a:sym typeface="Calibri"/>
      </a:defRPr>
    </a:lvl2pPr>
    <a:lvl3pPr indent="457189" latinLnBrk="0">
      <a:defRPr sz="1200">
        <a:latin typeface="+mj-lt"/>
        <a:ea typeface="+mj-ea"/>
        <a:cs typeface="+mj-cs"/>
        <a:sym typeface="Calibri"/>
      </a:defRPr>
    </a:lvl3pPr>
    <a:lvl4pPr indent="685783" latinLnBrk="0">
      <a:defRPr sz="1200">
        <a:latin typeface="+mj-lt"/>
        <a:ea typeface="+mj-ea"/>
        <a:cs typeface="+mj-cs"/>
        <a:sym typeface="Calibri"/>
      </a:defRPr>
    </a:lvl4pPr>
    <a:lvl5pPr indent="914377" latinLnBrk="0">
      <a:defRPr sz="1200">
        <a:latin typeface="+mj-lt"/>
        <a:ea typeface="+mj-ea"/>
        <a:cs typeface="+mj-cs"/>
        <a:sym typeface="Calibri"/>
      </a:defRPr>
    </a:lvl5pPr>
    <a:lvl6pPr indent="1142971" latinLnBrk="0">
      <a:defRPr sz="1200">
        <a:latin typeface="+mj-lt"/>
        <a:ea typeface="+mj-ea"/>
        <a:cs typeface="+mj-cs"/>
        <a:sym typeface="Calibri"/>
      </a:defRPr>
    </a:lvl6pPr>
    <a:lvl7pPr indent="1371566" latinLnBrk="0">
      <a:defRPr sz="1200">
        <a:latin typeface="+mj-lt"/>
        <a:ea typeface="+mj-ea"/>
        <a:cs typeface="+mj-cs"/>
        <a:sym typeface="Calibri"/>
      </a:defRPr>
    </a:lvl7pPr>
    <a:lvl8pPr indent="1600160" latinLnBrk="0">
      <a:defRPr sz="1200">
        <a:latin typeface="+mj-lt"/>
        <a:ea typeface="+mj-ea"/>
        <a:cs typeface="+mj-cs"/>
        <a:sym typeface="Calibri"/>
      </a:defRPr>
    </a:lvl8pPr>
    <a:lvl9pPr indent="1828754"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225" y="711200"/>
            <a:ext cx="6316663" cy="3554413"/>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1799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225" y="711200"/>
            <a:ext cx="6316663" cy="3554413"/>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46145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BA2EDB-9EF7-484C-9449-32D79468C353}" type="slidenum">
              <a:rPr lang="ru-RU" smtClean="0"/>
              <a:t>‹#›</a:t>
            </a:fld>
            <a:endParaRPr lang="ru-RU"/>
          </a:p>
        </p:txBody>
      </p:sp>
      <p:pic>
        <p:nvPicPr>
          <p:cNvPr id="7" name="Рисунок 6">
            <a:extLst>
              <a:ext uri="{FF2B5EF4-FFF2-40B4-BE49-F238E27FC236}">
                <a16:creationId xmlns:a16="http://schemas.microsoft.com/office/drawing/2014/main" id="{95A320D2-6D2A-4417-B8C7-E6F315B2BE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Полилиния: фигура 21">
            <a:extLst>
              <a:ext uri="{FF2B5EF4-FFF2-40B4-BE49-F238E27FC236}">
                <a16:creationId xmlns:a16="http://schemas.microsoft.com/office/drawing/2014/main" id="{264F1607-1BE6-457A-AC57-47D76343EC8F}"/>
              </a:ext>
            </a:extLst>
          </p:cNvPr>
          <p:cNvSpPr/>
          <p:nvPr userDrawn="1"/>
        </p:nvSpPr>
        <p:spPr>
          <a:xfrm>
            <a:off x="0" y="-4386"/>
            <a:ext cx="8476343" cy="6858001"/>
          </a:xfrm>
          <a:custGeom>
            <a:avLst/>
            <a:gdLst>
              <a:gd name="connsiteX0" fmla="*/ 1 w 6334124"/>
              <a:gd name="connsiteY0" fmla="*/ 0 h 6858001"/>
              <a:gd name="connsiteX1" fmla="*/ 2201458 w 6334124"/>
              <a:gd name="connsiteY1" fmla="*/ 0 h 6858001"/>
              <a:gd name="connsiteX2" fmla="*/ 2201458 w 6334124"/>
              <a:gd name="connsiteY2" fmla="*/ 1 h 6858001"/>
              <a:gd name="connsiteX3" fmla="*/ 6334124 w 6334124"/>
              <a:gd name="connsiteY3" fmla="*/ 1 h 6858001"/>
              <a:gd name="connsiteX4" fmla="*/ 3003125 w 6334124"/>
              <a:gd name="connsiteY4" fmla="*/ 6858001 h 6858001"/>
              <a:gd name="connsiteX5" fmla="*/ 0 w 6334124"/>
              <a:gd name="connsiteY5" fmla="*/ 6858001 h 6858001"/>
              <a:gd name="connsiteX6" fmla="*/ 0 w 6334124"/>
              <a:gd name="connsiteY6" fmla="*/ 4465522 h 6858001"/>
              <a:gd name="connsiteX7" fmla="*/ 1 w 6334124"/>
              <a:gd name="connsiteY7" fmla="*/ 446552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4124" h="6858001">
                <a:moveTo>
                  <a:pt x="1" y="0"/>
                </a:moveTo>
                <a:lnTo>
                  <a:pt x="2201458" y="0"/>
                </a:lnTo>
                <a:lnTo>
                  <a:pt x="2201458" y="1"/>
                </a:lnTo>
                <a:lnTo>
                  <a:pt x="6334124" y="1"/>
                </a:lnTo>
                <a:lnTo>
                  <a:pt x="3003125" y="6858001"/>
                </a:lnTo>
                <a:lnTo>
                  <a:pt x="0" y="6858001"/>
                </a:lnTo>
                <a:lnTo>
                  <a:pt x="0" y="4465522"/>
                </a:lnTo>
                <a:lnTo>
                  <a:pt x="1" y="44655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1" dirty="0"/>
          </a:p>
        </p:txBody>
      </p:sp>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809" y="304684"/>
            <a:ext cx="1008223" cy="1008223"/>
          </a:xfrm>
          <a:prstGeom prst="rect">
            <a:avLst/>
          </a:prstGeom>
        </p:spPr>
      </p:pic>
      <p:grpSp>
        <p:nvGrpSpPr>
          <p:cNvPr id="10" name="Группа 9">
            <a:extLst>
              <a:ext uri="{FF2B5EF4-FFF2-40B4-BE49-F238E27FC236}">
                <a16:creationId xmlns:a16="http://schemas.microsoft.com/office/drawing/2014/main" id="{6A9A2D00-B6C4-422B-B93F-4974C5277A09}"/>
              </a:ext>
            </a:extLst>
          </p:cNvPr>
          <p:cNvGrpSpPr/>
          <p:nvPr userDrawn="1"/>
        </p:nvGrpSpPr>
        <p:grpSpPr>
          <a:xfrm>
            <a:off x="2" y="6380534"/>
            <a:ext cx="12207345" cy="477467"/>
            <a:chOff x="0" y="6380534"/>
            <a:chExt cx="12207345" cy="477466"/>
          </a:xfrm>
        </p:grpSpPr>
        <p:sp>
          <p:nvSpPr>
            <p:cNvPr id="11" name="Прямоугольник 10">
              <a:extLst>
                <a:ext uri="{FF2B5EF4-FFF2-40B4-BE49-F238E27FC236}">
                  <a16:creationId xmlns:a16="http://schemas.microsoft.com/office/drawing/2014/main" id="{3EB7E9EC-A522-43E4-A231-A4147AB2ADB7}"/>
                </a:ext>
              </a:extLst>
            </p:cNvPr>
            <p:cNvSpPr/>
            <p:nvPr/>
          </p:nvSpPr>
          <p:spPr>
            <a:xfrm flipH="1">
              <a:off x="0" y="6380534"/>
              <a:ext cx="12207345" cy="477466"/>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a:p>
          </p:txBody>
        </p:sp>
        <p:sp>
          <p:nvSpPr>
            <p:cNvPr id="12" name="Прямоугольник 11">
              <a:extLst>
                <a:ext uri="{FF2B5EF4-FFF2-40B4-BE49-F238E27FC236}">
                  <a16:creationId xmlns:a16="http://schemas.microsoft.com/office/drawing/2014/main" id="{641CFF06-D1EF-4DB2-B4B2-A10FEEA67266}"/>
                </a:ext>
              </a:extLst>
            </p:cNvPr>
            <p:cNvSpPr/>
            <p:nvPr/>
          </p:nvSpPr>
          <p:spPr>
            <a:xfrm>
              <a:off x="575441" y="6454259"/>
              <a:ext cx="2892138" cy="338553"/>
            </a:xfrm>
            <a:prstGeom prst="rect">
              <a:avLst/>
            </a:prstGeom>
          </p:spPr>
          <p:txBody>
            <a:bodyPr wrap="none">
              <a:spAutoFit/>
            </a:bodyPr>
            <a:lstStyle/>
            <a:p>
              <a:r>
                <a:rPr lang="ru-RU" sz="1600" dirty="0">
                  <a:solidFill>
                    <a:schemeClr val="bg1"/>
                  </a:solidFill>
                  <a:latin typeface="Tahoma" panose="020B0604030504040204" pitchFamily="34" charset="0"/>
                  <a:ea typeface="Tahoma" panose="020B0604030504040204" pitchFamily="34" charset="0"/>
                  <a:cs typeface="Tahoma" panose="020B0604030504040204" pitchFamily="34" charset="0"/>
                </a:rPr>
                <a:t>Школа управления данными</a:t>
              </a:r>
            </a:p>
          </p:txBody>
        </p:sp>
      </p:grpSp>
    </p:spTree>
    <p:extLst>
      <p:ext uri="{BB962C8B-B14F-4D97-AF65-F5344CB8AC3E}">
        <p14:creationId xmlns:p14="http://schemas.microsoft.com/office/powerpoint/2010/main" val="130906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324EAF-C880-4BCE-B550-F72C51741B91}" type="datetimeFigureOut">
              <a:rPr lang="ru-RU" smtClean="0"/>
              <a:t>17.04.2025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8447927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324EAF-C880-4BCE-B550-F72C51741B91}" type="datetimeFigureOut">
              <a:rPr lang="ru-RU" smtClean="0"/>
              <a:t>17.04.2025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7423933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и логотип">
    <p:spTree>
      <p:nvGrpSpPr>
        <p:cNvPr id="1" name=""/>
        <p:cNvGrpSpPr/>
        <p:nvPr/>
      </p:nvGrpSpPr>
      <p:grpSpPr>
        <a:xfrm>
          <a:off x="0" y="0"/>
          <a:ext cx="0" cy="0"/>
          <a:chOff x="0" y="0"/>
          <a:chExt cx="0" cy="0"/>
        </a:xfrm>
      </p:grpSpPr>
      <p:sp>
        <p:nvSpPr>
          <p:cNvPr id="13" name="Slide Number Placeholder 5"/>
          <p:cNvSpPr txBox="1">
            <a:spLocks/>
          </p:cNvSpPr>
          <p:nvPr userDrawn="1"/>
        </p:nvSpPr>
        <p:spPr>
          <a:xfrm>
            <a:off x="10793414" y="6374685"/>
            <a:ext cx="749300" cy="182563"/>
          </a:xfrm>
          <a:prstGeom prst="rect">
            <a:avLst/>
          </a:prstGeom>
        </p:spPr>
        <p:txBody>
          <a:bodyPr lIns="0" tIns="0" rIns="0" bIns="0"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1200" smtClean="0">
                <a:solidFill>
                  <a:srgbClr val="0F398B"/>
                </a:solidFill>
                <a:latin typeface="+mj-lt"/>
                <a:ea typeface="Arial" charset="0"/>
                <a:cs typeface="Arial" charset="0"/>
              </a:rPr>
              <a:pPr algn="r"/>
              <a:t>‹#›</a:t>
            </a:fld>
            <a:endParaRPr lang="en-US" sz="1200" dirty="0">
              <a:solidFill>
                <a:srgbClr val="0F398B"/>
              </a:solidFill>
              <a:latin typeface="+mj-lt"/>
              <a:ea typeface="Arial" charset="0"/>
              <a:cs typeface="Arial" charset="0"/>
            </a:endParaRPr>
          </a:p>
        </p:txBody>
      </p:sp>
      <p:sp>
        <p:nvSpPr>
          <p:cNvPr id="14" name="Title 1"/>
          <p:cNvSpPr>
            <a:spLocks noGrp="1"/>
          </p:cNvSpPr>
          <p:nvPr>
            <p:ph type="title" hasCustomPrompt="1"/>
          </p:nvPr>
        </p:nvSpPr>
        <p:spPr>
          <a:xfrm>
            <a:off x="657861" y="398917"/>
            <a:ext cx="8634188" cy="707072"/>
          </a:xfrm>
          <a:prstGeom prst="rect">
            <a:avLst/>
          </a:prstGeom>
        </p:spPr>
        <p:txBody>
          <a:bodyPr lIns="0" tIns="0" rIns="0" bIns="0" anchor="t"/>
          <a:lstStyle>
            <a:lvl1pPr>
              <a:lnSpc>
                <a:spcPct val="100000"/>
              </a:lnSpc>
              <a:defRPr sz="2401" b="1">
                <a:solidFill>
                  <a:srgbClr val="26304D"/>
                </a:solidFill>
                <a:latin typeface="Golos Text" panose="020B0503020202020204" pitchFamily="34" charset="-52"/>
                <a:ea typeface="Rosatom" panose="020B0503040504020204" pitchFamily="34" charset="-52"/>
                <a:cs typeface="Golos Text" panose="020B0503020202020204" pitchFamily="34" charset="-52"/>
              </a:defRPr>
            </a:lvl1pPr>
          </a:lstStyle>
          <a:p>
            <a:r>
              <a:rPr lang="ru-RU" dirty="0"/>
              <a:t>Заголовок слайда</a:t>
            </a:r>
            <a:endParaRPr lang="en-US" dirty="0"/>
          </a:p>
        </p:txBody>
      </p:sp>
    </p:spTree>
    <p:extLst>
      <p:ext uri="{BB962C8B-B14F-4D97-AF65-F5344CB8AC3E}">
        <p14:creationId xmlns:p14="http://schemas.microsoft.com/office/powerpoint/2010/main" val="1307000341"/>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408" userDrawn="1">
          <p15:clr>
            <a:srgbClr val="FBAE40"/>
          </p15:clr>
        </p15:guide>
        <p15:guide id="4" pos="3635" userDrawn="1">
          <p15:clr>
            <a:srgbClr val="FBAE40"/>
          </p15:clr>
        </p15:guide>
        <p15:guide id="5" pos="4044" userDrawn="1">
          <p15:clr>
            <a:srgbClr val="FBAE40"/>
          </p15:clr>
        </p15:guide>
        <p15:guide id="6" pos="7272" userDrawn="1">
          <p15:clr>
            <a:srgbClr val="FBAE40"/>
          </p15:clr>
        </p15:guide>
        <p15:guide id="7" orient="horz" userDrawn="1">
          <p15:clr>
            <a:srgbClr val="FBAE40"/>
          </p15:clr>
        </p15:guide>
        <p15:guide id="8" orient="horz" pos="4320" userDrawn="1">
          <p15:clr>
            <a:srgbClr val="FBAE40"/>
          </p15:clr>
        </p15:guide>
        <p15:guide id="9" orient="horz" pos="249" userDrawn="1">
          <p15:clr>
            <a:srgbClr val="FBAE40"/>
          </p15:clr>
        </p15:guide>
        <p15:guide id="10" orient="horz" pos="409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324EAF-C880-4BCE-B550-F72C51741B91}" type="datetimeFigureOut">
              <a:rPr lang="ru-RU" smtClean="0"/>
              <a:t>17.04.2025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425020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324EAF-C880-4BCE-B550-F72C51741B91}" type="datetimeFigureOut">
              <a:rPr lang="ru-RU" smtClean="0"/>
              <a:t>17.04.2025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199934296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D324EAF-C880-4BCE-B550-F72C51741B91}" type="datetimeFigureOut">
              <a:rPr lang="ru-RU" smtClean="0"/>
              <a:t>17.04.2025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0537009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D324EAF-C880-4BCE-B550-F72C51741B91}" type="datetimeFigureOut">
              <a:rPr lang="ru-RU" smtClean="0"/>
              <a:t>17.04.2025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364114853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525270" y="523211"/>
            <a:ext cx="10515600" cy="530573"/>
          </a:xfrm>
          <a:ln w="12700">
            <a:miter lim="400000"/>
          </a:ln>
        </p:spPr>
        <p:txBody>
          <a:bodyPr wrap="square" lIns="34121" tIns="34121" rIns="34121" bIns="34121" anchor="ctr">
            <a:spAutoFit/>
          </a:bodyPr>
          <a:lstStyle>
            <a:lvl1pPr>
              <a:defRPr lang="en-US" sz="2000" b="1" dirty="0">
                <a:latin typeface="Tahoma" panose="020B0604030504040204" pitchFamily="34" charset="0"/>
                <a:ea typeface="Tahoma" panose="020B0604030504040204" pitchFamily="34" charset="0"/>
                <a:cs typeface="Tahoma" panose="020B0604030504040204" pitchFamily="34" charset="0"/>
              </a:defRPr>
            </a:lvl1pPr>
          </a:lstStyle>
          <a:p>
            <a:pPr marL="0" lvl="0" defTabSz="1219101">
              <a:lnSpc>
                <a:spcPct val="150000"/>
              </a:lnSpc>
            </a:pPr>
            <a:r>
              <a:rPr lang="ru-RU" dirty="0"/>
              <a:t>Образец заголовка</a:t>
            </a:r>
            <a:endParaRPr lang="en-US" dirty="0"/>
          </a:p>
        </p:txBody>
      </p:sp>
      <p:sp>
        <p:nvSpPr>
          <p:cNvPr id="6" name="Прямоугольник 5">
            <a:extLst>
              <a:ext uri="{FF2B5EF4-FFF2-40B4-BE49-F238E27FC236}">
                <a16:creationId xmlns:a16="http://schemas.microsoft.com/office/drawing/2014/main" id="{2445F91C-5860-0F5F-F1E7-187DEB981197}"/>
              </a:ext>
            </a:extLst>
          </p:cNvPr>
          <p:cNvSpPr/>
          <p:nvPr userDrawn="1"/>
        </p:nvSpPr>
        <p:spPr>
          <a:xfrm flipH="1">
            <a:off x="-7672" y="6390472"/>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7" name="Прямоугольник 6">
            <a:extLst>
              <a:ext uri="{FF2B5EF4-FFF2-40B4-BE49-F238E27FC236}">
                <a16:creationId xmlns:a16="http://schemas.microsoft.com/office/drawing/2014/main" id="{CC600558-C6CA-9D46-0854-8AE2AA0D25EB}"/>
              </a:ext>
            </a:extLst>
          </p:cNvPr>
          <p:cNvSpPr/>
          <p:nvPr userDrawn="1"/>
        </p:nvSpPr>
        <p:spPr>
          <a:xfrm>
            <a:off x="578218" y="6447181"/>
            <a:ext cx="2892138" cy="338554"/>
          </a:xfrm>
          <a:prstGeom prst="rect">
            <a:avLst/>
          </a:prstGeom>
        </p:spPr>
        <p:txBody>
          <a:bodyPr wrap="none">
            <a:spAutoFit/>
          </a:bodyPr>
          <a:lstStyle/>
          <a:p>
            <a:r>
              <a:rPr lang="ru-RU" sz="1600" dirty="0">
                <a:solidFill>
                  <a:schemeClr val="bg1"/>
                </a:solidFill>
                <a:latin typeface="Tahoma" panose="020B0604030504040204" pitchFamily="34" charset="0"/>
                <a:ea typeface="Tahoma" panose="020B0604030504040204" pitchFamily="34" charset="0"/>
                <a:cs typeface="Tahoma" panose="020B0604030504040204" pitchFamily="34" charset="0"/>
              </a:rPr>
              <a:t>Школа управления данными</a:t>
            </a:r>
          </a:p>
        </p:txBody>
      </p:sp>
      <p:pic>
        <p:nvPicPr>
          <p:cNvPr id="8" name="Рисунок 7">
            <a:extLst>
              <a:ext uri="{FF2B5EF4-FFF2-40B4-BE49-F238E27FC236}">
                <a16:creationId xmlns:a16="http://schemas.microsoft.com/office/drawing/2014/main" id="{DF32074F-BE4E-8077-5A49-0B0AAF28B5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047" y="301116"/>
            <a:ext cx="1008223" cy="1008223"/>
          </a:xfrm>
          <a:prstGeom prst="rect">
            <a:avLst/>
          </a:prstGeom>
        </p:spPr>
      </p:pic>
      <p:sp>
        <p:nvSpPr>
          <p:cNvPr id="10" name="Номер слайда 5">
            <a:extLst>
              <a:ext uri="{FF2B5EF4-FFF2-40B4-BE49-F238E27FC236}">
                <a16:creationId xmlns:a16="http://schemas.microsoft.com/office/drawing/2014/main" id="{9AF6718A-66B4-4065-9A0E-C87ACC95E36D}"/>
              </a:ext>
            </a:extLst>
          </p:cNvPr>
          <p:cNvSpPr txBox="1">
            <a:spLocks/>
          </p:cNvSpPr>
          <p:nvPr userDrawn="1"/>
        </p:nvSpPr>
        <p:spPr>
          <a:xfrm>
            <a:off x="9267826" y="643255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CB4B4D-7CA3-9044-876B-883B54F8677D}" type="slidenum">
              <a:rPr lang="ru-RU" sz="1800" smtClean="0">
                <a:solidFill>
                  <a:schemeClr val="bg1"/>
                </a:solidFill>
                <a:latin typeface="Tahoma" panose="020B0604030504040204" pitchFamily="34" charset="0"/>
                <a:ea typeface="Tahoma" panose="020B0604030504040204" pitchFamily="34" charset="0"/>
                <a:cs typeface="Tahoma" panose="020B0604030504040204" pitchFamily="34" charset="0"/>
              </a:rPr>
              <a:pPr/>
              <a:t>‹#›</a:t>
            </a:fld>
            <a:endParaRPr lang="ru-RU"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2"/>
          <p:cNvSpPr>
            <a:spLocks noGrp="1"/>
          </p:cNvSpPr>
          <p:nvPr>
            <p:ph idx="1"/>
          </p:nvPr>
        </p:nvSpPr>
        <p:spPr>
          <a:xfrm>
            <a:off x="300636" y="1261292"/>
            <a:ext cx="11710389" cy="4873625"/>
          </a:xfrm>
        </p:spPr>
        <p:txBody>
          <a:bodyPr>
            <a:normAutofit/>
          </a:bodyPr>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200">
                <a:latin typeface="Tahoma" panose="020B0604030504040204" pitchFamily="34" charset="0"/>
                <a:ea typeface="Tahoma" panose="020B0604030504040204" pitchFamily="34" charset="0"/>
                <a:cs typeface="Tahoma" panose="020B0604030504040204" pitchFamily="34" charset="0"/>
              </a:defRPr>
            </a:lvl4pPr>
            <a:lvl5pPr>
              <a:defRPr sz="12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Tree>
    <p:extLst>
      <p:ext uri="{BB962C8B-B14F-4D97-AF65-F5344CB8AC3E}">
        <p14:creationId xmlns:p14="http://schemas.microsoft.com/office/powerpoint/2010/main" val="86745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24EAF-C880-4BCE-B550-F72C51741B91}" type="datetimeFigureOut">
              <a:rPr lang="ru-RU" smtClean="0"/>
              <a:t>17.04.2025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14494605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D324EAF-C880-4BCE-B550-F72C51741B91}" type="datetimeFigureOut">
              <a:rPr lang="ru-RU" smtClean="0"/>
              <a:t>17.04.2025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13400784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D324EAF-C880-4BCE-B550-F72C51741B91}" type="datetimeFigureOut">
              <a:rPr lang="ru-RU" smtClean="0"/>
              <a:t>17.04.2025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CB4B4D-7CA3-9044-876B-883B54F8677D}" type="slidenum">
              <a:rPr lang="ru-RU" smtClean="0"/>
              <a:t>‹#›</a:t>
            </a:fld>
            <a:endParaRPr lang="ru-RU"/>
          </a:p>
        </p:txBody>
      </p:sp>
    </p:spTree>
    <p:extLst>
      <p:ext uri="{BB962C8B-B14F-4D97-AF65-F5344CB8AC3E}">
        <p14:creationId xmlns:p14="http://schemas.microsoft.com/office/powerpoint/2010/main" val="94499819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24EAF-C880-4BCE-B550-F72C51741B91}" type="datetimeFigureOut">
              <a:rPr lang="ru-RU" smtClean="0"/>
              <a:t>17.04.2025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ru-RU" smtClean="0"/>
              <a:t>‹#›</a:t>
            </a:fld>
            <a:endParaRPr lang="ru-RU"/>
          </a:p>
        </p:txBody>
      </p:sp>
    </p:spTree>
    <p:extLst>
      <p:ext uri="{BB962C8B-B14F-4D97-AF65-F5344CB8AC3E}">
        <p14:creationId xmlns:p14="http://schemas.microsoft.com/office/powerpoint/2010/main" val="25611435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66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95A320D2-6D2A-4417-B8C7-E6F315B2B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Полилиния: фигура 21">
            <a:extLst>
              <a:ext uri="{FF2B5EF4-FFF2-40B4-BE49-F238E27FC236}">
                <a16:creationId xmlns:a16="http://schemas.microsoft.com/office/drawing/2014/main" id="{264F1607-1BE6-457A-AC57-47D76343EC8F}"/>
              </a:ext>
            </a:extLst>
          </p:cNvPr>
          <p:cNvSpPr/>
          <p:nvPr/>
        </p:nvSpPr>
        <p:spPr>
          <a:xfrm>
            <a:off x="0" y="-1"/>
            <a:ext cx="8476343" cy="6858001"/>
          </a:xfrm>
          <a:custGeom>
            <a:avLst/>
            <a:gdLst>
              <a:gd name="connsiteX0" fmla="*/ 1 w 6334124"/>
              <a:gd name="connsiteY0" fmla="*/ 0 h 6858001"/>
              <a:gd name="connsiteX1" fmla="*/ 2201458 w 6334124"/>
              <a:gd name="connsiteY1" fmla="*/ 0 h 6858001"/>
              <a:gd name="connsiteX2" fmla="*/ 2201458 w 6334124"/>
              <a:gd name="connsiteY2" fmla="*/ 1 h 6858001"/>
              <a:gd name="connsiteX3" fmla="*/ 6334124 w 6334124"/>
              <a:gd name="connsiteY3" fmla="*/ 1 h 6858001"/>
              <a:gd name="connsiteX4" fmla="*/ 3003125 w 6334124"/>
              <a:gd name="connsiteY4" fmla="*/ 6858001 h 6858001"/>
              <a:gd name="connsiteX5" fmla="*/ 0 w 6334124"/>
              <a:gd name="connsiteY5" fmla="*/ 6858001 h 6858001"/>
              <a:gd name="connsiteX6" fmla="*/ 0 w 6334124"/>
              <a:gd name="connsiteY6" fmla="*/ 4465522 h 6858001"/>
              <a:gd name="connsiteX7" fmla="*/ 1 w 6334124"/>
              <a:gd name="connsiteY7" fmla="*/ 446552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4124" h="6858001">
                <a:moveTo>
                  <a:pt x="1" y="0"/>
                </a:moveTo>
                <a:lnTo>
                  <a:pt x="2201458" y="0"/>
                </a:lnTo>
                <a:lnTo>
                  <a:pt x="2201458" y="1"/>
                </a:lnTo>
                <a:lnTo>
                  <a:pt x="6334124" y="1"/>
                </a:lnTo>
                <a:lnTo>
                  <a:pt x="3003125" y="6858001"/>
                </a:lnTo>
                <a:lnTo>
                  <a:pt x="0" y="6858001"/>
                </a:lnTo>
                <a:lnTo>
                  <a:pt x="0" y="4465522"/>
                </a:lnTo>
                <a:lnTo>
                  <a:pt x="1" y="44655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351" dirty="0"/>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32" y="40069"/>
            <a:ext cx="1008223" cy="1008223"/>
          </a:xfrm>
          <a:prstGeom prst="rect">
            <a:avLst/>
          </a:prstGeom>
        </p:spPr>
      </p:pic>
      <p:sp>
        <p:nvSpPr>
          <p:cNvPr id="10" name="Прямоугольник 9">
            <a:extLst>
              <a:ext uri="{FF2B5EF4-FFF2-40B4-BE49-F238E27FC236}">
                <a16:creationId xmlns:a16="http://schemas.microsoft.com/office/drawing/2014/main" id="{3EB7E9EC-A522-43E4-A231-A4147AB2ADB7}"/>
              </a:ext>
            </a:extLst>
          </p:cNvPr>
          <p:cNvSpPr/>
          <p:nvPr/>
        </p:nvSpPr>
        <p:spPr>
          <a:xfrm flipH="1">
            <a:off x="2"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a:p>
        </p:txBody>
      </p:sp>
      <p:sp>
        <p:nvSpPr>
          <p:cNvPr id="18" name="Номер слайда 5">
            <a:extLst>
              <a:ext uri="{FF2B5EF4-FFF2-40B4-BE49-F238E27FC236}">
                <a16:creationId xmlns:a16="http://schemas.microsoft.com/office/drawing/2014/main" id="{2BAA2F91-0234-4C3E-ABE1-596AA2FAF9C5}"/>
              </a:ext>
            </a:extLst>
          </p:cNvPr>
          <p:cNvSpPr>
            <a:spLocks noGrp="1"/>
          </p:cNvSpPr>
          <p:nvPr>
            <p:ph type="sldNum" sz="quarter" idx="12"/>
          </p:nvPr>
        </p:nvSpPr>
        <p:spPr>
          <a:xfrm>
            <a:off x="9267826" y="6432552"/>
            <a:ext cx="2743200" cy="365125"/>
          </a:xfrm>
        </p:spPr>
        <p:txBody>
          <a:bodyPr/>
          <a:lstStyle/>
          <a:p>
            <a:fld id="{86CB4B4D-7CA3-9044-876B-883B54F8677D}" type="slidenum">
              <a:rPr lang="ru-RU" sz="1800">
                <a:solidFill>
                  <a:schemeClr val="bg1"/>
                </a:solidFill>
                <a:latin typeface="Tahoma" panose="020B0604030504040204" pitchFamily="34" charset="0"/>
                <a:ea typeface="Tahoma" panose="020B0604030504040204" pitchFamily="34" charset="0"/>
                <a:cs typeface="Tahoma" panose="020B0604030504040204" pitchFamily="34" charset="0"/>
              </a:rPr>
              <a:t>1</a:t>
            </a:fld>
            <a:endParaRPr lang="ru-RU"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6" name="Рисунок 15">
            <a:extLst>
              <a:ext uri="{FF2B5EF4-FFF2-40B4-BE49-F238E27FC236}">
                <a16:creationId xmlns:a16="http://schemas.microsoft.com/office/drawing/2014/main" id="{54D78794-2FB6-445F-9385-F61BAC8B09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4197" y="140765"/>
            <a:ext cx="806829" cy="806829"/>
          </a:xfrm>
          <a:prstGeom prst="rect">
            <a:avLst/>
          </a:prstGeom>
        </p:spPr>
      </p:pic>
      <p:sp>
        <p:nvSpPr>
          <p:cNvPr id="17" name="Прямоугольник 16"/>
          <p:cNvSpPr/>
          <p:nvPr/>
        </p:nvSpPr>
        <p:spPr>
          <a:xfrm>
            <a:off x="104395" y="1435499"/>
            <a:ext cx="6931713" cy="954107"/>
          </a:xfrm>
          <a:prstGeom prst="rect">
            <a:avLst/>
          </a:prstGeom>
        </p:spPr>
        <p:txBody>
          <a:bodyPr wrap="square">
            <a:spAutoFit/>
          </a:bodyPr>
          <a:lstStyle/>
          <a:p>
            <a:pPr algn="ctr"/>
            <a:r>
              <a:rPr lang="ru-RU" sz="2800" b="1" dirty="0" smtClean="0">
                <a:solidFill>
                  <a:schemeClr val="tx2"/>
                </a:solidFill>
                <a:latin typeface="Times New Roman" panose="02020603050405020304" pitchFamily="18" charset="0"/>
                <a:cs typeface="Times New Roman" panose="02020603050405020304" pitchFamily="18" charset="0"/>
              </a:rPr>
              <a:t>«Тестирование иностранных граждан на знание русского языка»</a:t>
            </a:r>
            <a:endParaRPr lang="ru-RU" sz="2800" b="1" dirty="0">
              <a:solidFill>
                <a:schemeClr val="tx2"/>
              </a:solidFill>
              <a:latin typeface="Times New Roman" panose="02020603050405020304" pitchFamily="18" charset="0"/>
              <a:cs typeface="Times New Roman" panose="02020603050405020304" pitchFamily="18" charset="0"/>
            </a:endParaRPr>
          </a:p>
        </p:txBody>
      </p:sp>
      <p:sp>
        <p:nvSpPr>
          <p:cNvPr id="19" name="Прямоугольник 18">
            <a:extLst>
              <a:ext uri="{FF2B5EF4-FFF2-40B4-BE49-F238E27FC236}">
                <a16:creationId xmlns:a16="http://schemas.microsoft.com/office/drawing/2014/main" id="{4E68CF5D-6315-46A0-BA8E-51B7F90261D1}"/>
              </a:ext>
            </a:extLst>
          </p:cNvPr>
          <p:cNvSpPr/>
          <p:nvPr/>
        </p:nvSpPr>
        <p:spPr>
          <a:xfrm>
            <a:off x="435969" y="4474021"/>
            <a:ext cx="3949687" cy="830997"/>
          </a:xfrm>
          <a:prstGeom prst="rect">
            <a:avLst/>
          </a:prstGeom>
        </p:spPr>
        <p:txBody>
          <a:bodyPr wrap="square">
            <a:spAutoFit/>
          </a:bodyPr>
          <a:lstStyle/>
          <a:p>
            <a:endParaRPr lang="ru-RU" sz="1600" i="1" dirty="0">
              <a:solidFill>
                <a:srgbClr val="002060"/>
              </a:solidFill>
              <a:latin typeface="Arial" panose="020B0604020202020204" pitchFamily="34" charset="0"/>
              <a:cs typeface="Arial" panose="020B0604020202020204" pitchFamily="34" charset="0"/>
            </a:endParaRPr>
          </a:p>
          <a:p>
            <a:r>
              <a:rPr lang="ru-RU" sz="1600" i="1" dirty="0" smtClean="0">
                <a:solidFill>
                  <a:srgbClr val="002060"/>
                </a:solidFill>
                <a:latin typeface="Arial" panose="020B0604020202020204" pitchFamily="34" charset="0"/>
                <a:cs typeface="Arial" panose="020B0604020202020204" pitchFamily="34" charset="0"/>
              </a:rPr>
              <a:t>Министерство образования Сахалинской области</a:t>
            </a:r>
            <a:endParaRPr lang="ru-RU" sz="16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965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0" y="6380533"/>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a:extLst>
              <a:ext uri="{FF2B5EF4-FFF2-40B4-BE49-F238E27FC236}">
                <a16:creationId xmlns:a16="http://schemas.microsoft.com/office/drawing/2014/main" id="{812AC915-A21A-4054-9016-520E19F10099}"/>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17" name="Стрелка вниз 16"/>
          <p:cNvSpPr/>
          <p:nvPr/>
        </p:nvSpPr>
        <p:spPr>
          <a:xfrm>
            <a:off x="6103672" y="1039173"/>
            <a:ext cx="536171" cy="540327"/>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518756" y="311285"/>
            <a:ext cx="7182197" cy="584775"/>
          </a:xfrm>
          <a:prstGeom prst="rect">
            <a:avLst/>
          </a:prstGeom>
          <a:solidFill>
            <a:srgbClr val="00B050"/>
          </a:solidFill>
          <a:ln>
            <a:solidFill>
              <a:schemeClr val="tx1"/>
            </a:solidFill>
          </a:ln>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3). ОРГАНЫ МЕСТНОГО САМОУПРАВЛЕНИЯ, ОСУЩЕСТВЛЯЮЩИЕ УПРАВЛЕНИЕ В СФЕРЕ ОБРАЗОВАНИЯ</a:t>
            </a:r>
            <a:endParaRPr lang="ru-RU" sz="1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5484" y="1579500"/>
            <a:ext cx="10681036" cy="4571316"/>
          </a:xfrm>
          <a:prstGeom prst="rect">
            <a:avLst/>
          </a:prstGeom>
        </p:spPr>
        <p:txBody>
          <a:bodyPr wrap="square">
            <a:spAutoFit/>
          </a:bodyPr>
          <a:lstStyle/>
          <a:p>
            <a:pPr algn="just">
              <a:lnSpc>
                <a:spcPct val="107000"/>
              </a:lnSpc>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Получить от общеобразовательной организации по закрытому каналу скан </a:t>
            </a:r>
            <a:r>
              <a:rPr lang="ru-RU" sz="1600" dirty="0" smtClean="0">
                <a:latin typeface="Times New Roman" panose="02020603050405020304" pitchFamily="18" charset="0"/>
                <a:cs typeface="Times New Roman" panose="02020603050405020304" pitchFamily="18" charset="0"/>
              </a:rPr>
              <a:t>Направления</a:t>
            </a:r>
            <a:r>
              <a:rPr lang="ru-RU" sz="1600" dirty="0">
                <a:latin typeface="Times New Roman" panose="02020603050405020304" pitchFamily="18" charset="0"/>
                <a:cs typeface="Times New Roman" panose="02020603050405020304" pitchFamily="18" charset="0"/>
              </a:rPr>
              <a:t>, выданного иностранному </a:t>
            </a:r>
            <a:r>
              <a:rPr lang="ru-RU" sz="1600" dirty="0" smtClean="0">
                <a:latin typeface="Times New Roman" panose="02020603050405020304" pitchFamily="18" charset="0"/>
                <a:cs typeface="Times New Roman" panose="02020603050405020304" pitchFamily="18" charset="0"/>
              </a:rPr>
              <a:t>гражданину/родителям </a:t>
            </a:r>
            <a:r>
              <a:rPr lang="ru-RU" sz="1600" dirty="0">
                <a:latin typeface="Times New Roman" panose="02020603050405020304" pitchFamily="18" charset="0"/>
                <a:cs typeface="Times New Roman" panose="02020603050405020304" pitchFamily="18" charset="0"/>
              </a:rPr>
              <a:t>несовершеннолетнего иностранного гражданина, на прохождение тестирования на знание русского языка </a:t>
            </a:r>
            <a:r>
              <a:rPr lang="ru-RU" sz="1600" dirty="0" smtClean="0">
                <a:latin typeface="Times New Roman" panose="02020603050405020304" pitchFamily="18" charset="0"/>
                <a:cs typeface="Times New Roman" panose="02020603050405020304" pitchFamily="18" charset="0"/>
              </a:rPr>
              <a:t>(Приложение </a:t>
            </a:r>
            <a:r>
              <a:rPr lang="ru-RU" sz="1600" dirty="0">
                <a:latin typeface="Times New Roman" panose="02020603050405020304" pitchFamily="18" charset="0"/>
                <a:cs typeface="Times New Roman" panose="02020603050405020304" pitchFamily="18" charset="0"/>
              </a:rPr>
              <a:t>5</a:t>
            </a:r>
            <a:r>
              <a:rPr lang="ru-RU" sz="1600" dirty="0" smtClean="0">
                <a:latin typeface="Times New Roman" panose="02020603050405020304" pitchFamily="18" charset="0"/>
                <a:cs typeface="Times New Roman" panose="02020603050405020304" pitchFamily="18" charset="0"/>
              </a:rPr>
              <a:t>);</a:t>
            </a:r>
          </a:p>
          <a:p>
            <a:pPr algn="just">
              <a:lnSpc>
                <a:spcPct val="107000"/>
              </a:lnSpc>
            </a:pPr>
            <a:endParaRPr lang="ru-RU" sz="1600" dirty="0" smtClean="0">
              <a:latin typeface="Times New Roman" panose="02020603050405020304" pitchFamily="18" charset="0"/>
              <a:cs typeface="Times New Roman" panose="02020603050405020304" pitchFamily="18" charset="0"/>
            </a:endParaRPr>
          </a:p>
          <a:p>
            <a:pPr algn="just">
              <a:lnSpc>
                <a:spcPct val="107000"/>
              </a:lnSpc>
            </a:pPr>
            <a:r>
              <a:rPr lang="ru-RU" sz="1600" dirty="0" smtClean="0">
                <a:latin typeface="Times New Roman" panose="02020603050405020304" pitchFamily="18" charset="0"/>
                <a:cs typeface="Times New Roman" panose="02020603050405020304" pitchFamily="18" charset="0"/>
              </a:rPr>
              <a:t> - Вести </a:t>
            </a:r>
            <a:r>
              <a:rPr lang="ru-RU" sz="1600" dirty="0">
                <a:latin typeface="Times New Roman" panose="02020603050405020304" pitchFamily="18" charset="0"/>
                <a:cs typeface="Times New Roman" panose="02020603050405020304" pitchFamily="18" charset="0"/>
              </a:rPr>
              <a:t>учет сведений о выданных Направлениях и результатах прохождения тестирования на знание русского </a:t>
            </a:r>
            <a:r>
              <a:rPr lang="ru-RU" sz="1600" dirty="0" smtClean="0">
                <a:latin typeface="Times New Roman" panose="02020603050405020304" pitchFamily="18" charset="0"/>
                <a:cs typeface="Times New Roman" panose="02020603050405020304" pitchFamily="18" charset="0"/>
              </a:rPr>
              <a:t>языка;</a:t>
            </a:r>
          </a:p>
          <a:p>
            <a:pPr algn="just">
              <a:lnSpc>
                <a:spcPct val="107000"/>
              </a:lnSpc>
            </a:pPr>
            <a:endParaRPr lang="ru-RU" sz="1600" dirty="0" smtClean="0">
              <a:latin typeface="Times New Roman" panose="02020603050405020304" pitchFamily="18" charset="0"/>
              <a:cs typeface="Times New Roman" panose="02020603050405020304" pitchFamily="18" charset="0"/>
            </a:endParaRPr>
          </a:p>
          <a:p>
            <a:pPr algn="just">
              <a:lnSpc>
                <a:spcPct val="107000"/>
              </a:lnSpc>
            </a:pPr>
            <a:r>
              <a:rPr lang="ru-RU" sz="1600" dirty="0" smtClean="0">
                <a:latin typeface="Times New Roman" panose="02020603050405020304" pitchFamily="18"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Осуществлять контроль за образовательными организациями в рамках организации мероприятий по проведению тестирования иностранных граждан на знание русского </a:t>
            </a:r>
            <a:r>
              <a:rPr lang="ru-RU" sz="1600" dirty="0" smtClean="0">
                <a:latin typeface="Times New Roman" panose="02020603050405020304" pitchFamily="18" charset="0"/>
                <a:cs typeface="Times New Roman" panose="02020603050405020304" pitchFamily="18" charset="0"/>
              </a:rPr>
              <a:t>языка;</a:t>
            </a:r>
          </a:p>
          <a:p>
            <a:pPr algn="just">
              <a:lnSpc>
                <a:spcPct val="107000"/>
              </a:lnSpc>
            </a:pPr>
            <a:endParaRPr lang="ru-RU" sz="1600" dirty="0" smtClean="0">
              <a:latin typeface="Times New Roman" panose="02020603050405020304" pitchFamily="18" charset="0"/>
              <a:cs typeface="Times New Roman" panose="02020603050405020304" pitchFamily="18" charset="0"/>
            </a:endParaRPr>
          </a:p>
          <a:p>
            <a:pPr algn="just">
              <a:lnSpc>
                <a:spcPct val="107000"/>
              </a:lnSpc>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Направлять в министерство образования Сахалинской области заявку на предоставление диагностических материалов, сформированную на основании направлений – </a:t>
            </a:r>
            <a:r>
              <a:rPr lang="ru-RU" sz="1600" b="1" dirty="0">
                <a:latin typeface="Times New Roman" panose="02020603050405020304" pitchFamily="18" charset="0"/>
                <a:cs typeface="Times New Roman" panose="02020603050405020304" pitchFamily="18" charset="0"/>
              </a:rPr>
              <a:t>до 23 числа каждого месяца </a:t>
            </a:r>
            <a:r>
              <a:rPr lang="ru-RU" sz="1600" dirty="0" smtClean="0">
                <a:latin typeface="Times New Roman" panose="02020603050405020304" pitchFamily="18" charset="0"/>
                <a:cs typeface="Times New Roman" panose="02020603050405020304" pitchFamily="18" charset="0"/>
              </a:rPr>
              <a:t>(Приложение </a:t>
            </a:r>
            <a:r>
              <a:rPr lang="ru-RU" sz="1600" dirty="0">
                <a:latin typeface="Times New Roman" panose="02020603050405020304" pitchFamily="18" charset="0"/>
                <a:cs typeface="Times New Roman" panose="02020603050405020304" pitchFamily="18" charset="0"/>
              </a:rPr>
              <a:t>8</a:t>
            </a:r>
            <a:r>
              <a:rPr lang="ru-RU" sz="1600" dirty="0" smtClean="0">
                <a:latin typeface="Times New Roman" panose="02020603050405020304" pitchFamily="18" charset="0"/>
                <a:cs typeface="Times New Roman" panose="02020603050405020304" pitchFamily="18" charset="0"/>
              </a:rPr>
              <a:t>);</a:t>
            </a:r>
          </a:p>
          <a:p>
            <a:pPr algn="just">
              <a:lnSpc>
                <a:spcPct val="107000"/>
              </a:lnSpc>
            </a:pPr>
            <a:endParaRPr lang="ru-RU" sz="1600" dirty="0" smtClean="0">
              <a:latin typeface="Times New Roman" panose="02020603050405020304" pitchFamily="18" charset="0"/>
              <a:cs typeface="Times New Roman" panose="02020603050405020304" pitchFamily="18" charset="0"/>
            </a:endParaRPr>
          </a:p>
          <a:p>
            <a:pPr algn="just">
              <a:lnSpc>
                <a:spcPct val="107000"/>
              </a:lnSpc>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Информировать министерство образования Сахалинской области о результатах тестирования по указанной форме – </a:t>
            </a:r>
            <a:r>
              <a:rPr lang="ru-RU" sz="1600" b="1" dirty="0">
                <a:latin typeface="Times New Roman" panose="02020603050405020304" pitchFamily="18" charset="0"/>
                <a:cs typeface="Times New Roman" panose="02020603050405020304" pitchFamily="18" charset="0"/>
              </a:rPr>
              <a:t>до 23 числа каждого месяца </a:t>
            </a:r>
            <a:r>
              <a:rPr lang="ru-RU" sz="1600" dirty="0" smtClean="0">
                <a:latin typeface="Times New Roman" panose="02020603050405020304" pitchFamily="18" charset="0"/>
                <a:cs typeface="Times New Roman" panose="02020603050405020304" pitchFamily="18" charset="0"/>
              </a:rPr>
              <a:t>(Приложение </a:t>
            </a:r>
            <a:r>
              <a:rPr lang="ru-RU" sz="1600" dirty="0">
                <a:latin typeface="Times New Roman" panose="02020603050405020304" pitchFamily="18" charset="0"/>
                <a:cs typeface="Times New Roman" panose="02020603050405020304" pitchFamily="18" charset="0"/>
              </a:rPr>
              <a:t>12</a:t>
            </a:r>
            <a:r>
              <a:rPr lang="ru-RU" sz="1600" dirty="0" smtClean="0">
                <a:latin typeface="Times New Roman" panose="02020603050405020304" pitchFamily="18" charset="0"/>
                <a:cs typeface="Times New Roman" panose="02020603050405020304" pitchFamily="18" charset="0"/>
              </a:rPr>
              <a:t>);</a:t>
            </a:r>
          </a:p>
          <a:p>
            <a:pPr algn="just">
              <a:lnSpc>
                <a:spcPct val="107000"/>
              </a:lnSpc>
            </a:pPr>
            <a:endParaRPr lang="ru-RU" sz="1600" dirty="0" smtClean="0">
              <a:latin typeface="Times New Roman" panose="02020603050405020304" pitchFamily="18" charset="0"/>
              <a:cs typeface="Times New Roman" panose="02020603050405020304" pitchFamily="18" charset="0"/>
            </a:endParaRPr>
          </a:p>
          <a:p>
            <a:pPr algn="just">
              <a:lnSpc>
                <a:spcPct val="107000"/>
              </a:lnSpc>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Направлять в министерство образования Сахалинской области информацию о зачислении несовершеннолетних иностранных граждан, успешно прошедших этап тестирования – </a:t>
            </a:r>
            <a:r>
              <a:rPr lang="ru-RU" sz="1600" b="1" dirty="0">
                <a:latin typeface="Times New Roman" panose="02020603050405020304" pitchFamily="18" charset="0"/>
                <a:cs typeface="Times New Roman" panose="02020603050405020304" pitchFamily="18" charset="0"/>
              </a:rPr>
              <a:t>до 23 числа каждого месяца </a:t>
            </a:r>
            <a:r>
              <a:rPr lang="ru-RU" sz="1600" dirty="0" smtClean="0">
                <a:latin typeface="Times New Roman" panose="02020603050405020304" pitchFamily="18" charset="0"/>
                <a:cs typeface="Times New Roman" panose="02020603050405020304" pitchFamily="18" charset="0"/>
              </a:rPr>
              <a:t>(Приложение </a:t>
            </a:r>
            <a:r>
              <a:rPr lang="ru-RU" sz="1600" dirty="0">
                <a:latin typeface="Times New Roman" panose="02020603050405020304" pitchFamily="18" charset="0"/>
                <a:cs typeface="Times New Roman" panose="02020603050405020304" pitchFamily="18" charset="0"/>
              </a:rPr>
              <a:t>9).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4198" y="119426"/>
            <a:ext cx="1390135" cy="1371600"/>
          </a:xfrm>
          <a:prstGeom prst="rect">
            <a:avLst/>
          </a:prstGeom>
        </p:spPr>
      </p:pic>
    </p:spTree>
    <p:extLst>
      <p:ext uri="{BB962C8B-B14F-4D97-AF65-F5344CB8AC3E}">
        <p14:creationId xmlns:p14="http://schemas.microsoft.com/office/powerpoint/2010/main" val="3707276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0" y="6380533"/>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a:extLst>
              <a:ext uri="{FF2B5EF4-FFF2-40B4-BE49-F238E27FC236}">
                <a16:creationId xmlns:a16="http://schemas.microsoft.com/office/drawing/2014/main" id="{812AC915-A21A-4054-9016-520E19F10099}"/>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17" name="Стрелка вниз 16"/>
          <p:cNvSpPr/>
          <p:nvPr/>
        </p:nvSpPr>
        <p:spPr>
          <a:xfrm>
            <a:off x="6249092" y="1039173"/>
            <a:ext cx="536171" cy="540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065317" y="311285"/>
            <a:ext cx="6367549" cy="1569660"/>
          </a:xfrm>
          <a:prstGeom prst="rect">
            <a:avLst/>
          </a:prstGeom>
          <a:solidFill>
            <a:srgbClr val="FFC000"/>
          </a:solidFill>
          <a:ln>
            <a:solidFill>
              <a:schemeClr val="tx1"/>
            </a:solidFill>
          </a:ln>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Памятка </a:t>
            </a:r>
            <a:endParaRPr lang="ru-RU" sz="1600" b="1"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для родителей несовершеннолетних иностранных граждан/ совершеннолетних иностранных граждан и лиц без гражданства о приеме в общеобразовательные организации с 1 апреля 2025 </a:t>
            </a:r>
            <a:r>
              <a:rPr lang="ru-RU" sz="1600" b="1" dirty="0" smtClean="0">
                <a:latin typeface="Times New Roman" panose="02020603050405020304" pitchFamily="18" charset="0"/>
                <a:cs typeface="Times New Roman" panose="02020603050405020304" pitchFamily="18" charset="0"/>
              </a:rPr>
              <a:t>года (Приложение 10).</a:t>
            </a:r>
            <a:endParaRPr lang="ru-RU" sz="1600" b="1" dirty="0">
              <a:latin typeface="Times New Roman" panose="02020603050405020304" pitchFamily="18" charset="0"/>
              <a:cs typeface="Times New Roman" panose="02020603050405020304" pitchFamily="18" charset="0"/>
            </a:endParaRPr>
          </a:p>
          <a:p>
            <a:pPr algn="ctr"/>
            <a:endParaRPr lang="ru-RU" sz="1600" dirty="0">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5975463" y="2104780"/>
            <a:ext cx="536171" cy="540327"/>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08574" y="2676389"/>
            <a:ext cx="10681036" cy="1146211"/>
          </a:xfrm>
          <a:prstGeom prst="rect">
            <a:avLst/>
          </a:prstGeom>
        </p:spPr>
        <p:txBody>
          <a:bodyPr wrap="square">
            <a:spAutoFit/>
          </a:bodyPr>
          <a:lstStyle/>
          <a:p>
            <a:pPr algn="just">
              <a:lnSpc>
                <a:spcPct val="107000"/>
              </a:lnSpc>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С ней необходимо ознакомить всех родителей/законных представителей несовершеннолетних иностранных граждан</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или поступающих, являющихся </a:t>
            </a:r>
            <a:r>
              <a:rPr lang="ru-RU" sz="1600" dirty="0">
                <a:latin typeface="Times New Roman" panose="02020603050405020304" pitchFamily="18" charset="0"/>
                <a:cs typeface="Times New Roman" panose="02020603050405020304" pitchFamily="18" charset="0"/>
              </a:rPr>
              <a:t>иностранным гражданином или лицом без гражданства, </a:t>
            </a:r>
            <a:r>
              <a:rPr lang="ru-RU" sz="1600" dirty="0" smtClean="0">
                <a:latin typeface="Times New Roman" panose="02020603050405020304" pitchFamily="18" charset="0"/>
                <a:cs typeface="Times New Roman" panose="02020603050405020304" pitchFamily="18" charset="0"/>
              </a:rPr>
              <a:t>заявленных на </a:t>
            </a:r>
            <a:r>
              <a:rPr lang="ru-RU" sz="1600" dirty="0">
                <a:latin typeface="Times New Roman" panose="02020603050405020304" pitchFamily="18" charset="0"/>
                <a:cs typeface="Times New Roman" panose="02020603050405020304" pitchFamily="18" charset="0"/>
              </a:rPr>
              <a:t>прохождение Тестирования на знание русского </a:t>
            </a:r>
            <a:r>
              <a:rPr lang="ru-RU" sz="1600" dirty="0" smtClean="0">
                <a:latin typeface="Times New Roman" panose="02020603050405020304" pitchFamily="18" charset="0"/>
                <a:cs typeface="Times New Roman" panose="02020603050405020304" pitchFamily="18" charset="0"/>
              </a:rPr>
              <a:t>языка.</a:t>
            </a:r>
          </a:p>
          <a:p>
            <a:pPr algn="just">
              <a:lnSpc>
                <a:spcPct val="107000"/>
              </a:lnSpc>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Рекомендуем Памятку разместить на сайтах </a:t>
            </a:r>
            <a:r>
              <a:rPr lang="ru-RU" sz="1600" smtClean="0">
                <a:latin typeface="Times New Roman" panose="02020603050405020304" pitchFamily="18" charset="0"/>
                <a:ea typeface="Calibri" panose="020F0502020204030204" pitchFamily="34" charset="0"/>
                <a:cs typeface="Times New Roman" panose="02020603050405020304" pitchFamily="18" charset="0"/>
              </a:rPr>
              <a:t>образовательных организаций.</a:t>
            </a:r>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2169" y="4012159"/>
            <a:ext cx="1663005" cy="1663005"/>
          </a:xfrm>
          <a:prstGeom prst="rect">
            <a:avLst/>
          </a:prstGeom>
        </p:spPr>
      </p:pic>
    </p:spTree>
    <p:extLst>
      <p:ext uri="{BB962C8B-B14F-4D97-AF65-F5344CB8AC3E}">
        <p14:creationId xmlns:p14="http://schemas.microsoft.com/office/powerpoint/2010/main" val="3215986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95A320D2-6D2A-4417-B8C7-E6F315B2BE55}"/>
              </a:ext>
            </a:extLst>
          </p:cNvPr>
          <p:cNvPicPr>
            <a:picLocks noChangeAspect="1"/>
          </p:cNvPicPr>
          <p:nvPr/>
        </p:nvPicPr>
        <p:blipFill rotWithShape="1">
          <a:blip r:embed="rId3">
            <a:extLst>
              <a:ext uri="{28A0092B-C50C-407E-A947-70E740481C1C}">
                <a14:useLocalDpi xmlns:a14="http://schemas.microsoft.com/office/drawing/2010/main" val="0"/>
              </a:ext>
            </a:extLst>
          </a:blip>
          <a:srcRect t="3473" r="6116"/>
          <a:stretch/>
        </p:blipFill>
        <p:spPr>
          <a:xfrm>
            <a:off x="333829" y="-1"/>
            <a:ext cx="11858171" cy="6858002"/>
          </a:xfrm>
          <a:prstGeom prst="rect">
            <a:avLst/>
          </a:prstGeom>
        </p:spPr>
      </p:pic>
      <p:sp>
        <p:nvSpPr>
          <p:cNvPr id="9" name="Прямоугольник 8">
            <a:extLst>
              <a:ext uri="{FF2B5EF4-FFF2-40B4-BE49-F238E27FC236}">
                <a16:creationId xmlns:a16="http://schemas.microsoft.com/office/drawing/2014/main" id="{5C3B0A91-F9E4-4837-95B7-98701B1C3607}"/>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14" name="Номер слайда 5">
            <a:extLst>
              <a:ext uri="{FF2B5EF4-FFF2-40B4-BE49-F238E27FC236}">
                <a16:creationId xmlns:a16="http://schemas.microsoft.com/office/drawing/2014/main" id="{2646B385-57A4-4C65-AD3D-AAFB0EDAB395}"/>
              </a:ext>
            </a:extLst>
          </p:cNvPr>
          <p:cNvSpPr>
            <a:spLocks noGrp="1"/>
          </p:cNvSpPr>
          <p:nvPr>
            <p:ph type="sldNum" sz="quarter" idx="12"/>
          </p:nvPr>
        </p:nvSpPr>
        <p:spPr>
          <a:xfrm>
            <a:off x="9267826" y="6432552"/>
            <a:ext cx="2743200" cy="365125"/>
          </a:xfrm>
        </p:spPr>
        <p:txBody>
          <a:bodyPr/>
          <a:lstStyle/>
          <a:p>
            <a:fld id="{86CB4B4D-7CA3-9044-876B-883B54F8677D}" type="slidenum">
              <a:rPr lang="ru-RU" sz="1800">
                <a:solidFill>
                  <a:schemeClr val="bg1"/>
                </a:solidFill>
                <a:latin typeface="Tahoma" panose="020B0604030504040204" pitchFamily="34" charset="0"/>
                <a:ea typeface="Tahoma" panose="020B0604030504040204" pitchFamily="34" charset="0"/>
                <a:cs typeface="Tahoma" panose="020B0604030504040204" pitchFamily="34" charset="0"/>
              </a:rPr>
              <a:t>12</a:t>
            </a:fld>
            <a:endParaRPr lang="ru-RU"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Прямоугольник 10"/>
          <p:cNvSpPr/>
          <p:nvPr/>
        </p:nvSpPr>
        <p:spPr>
          <a:xfrm>
            <a:off x="4903656" y="2005690"/>
            <a:ext cx="6457757" cy="1938992"/>
          </a:xfrm>
          <a:prstGeom prst="rect">
            <a:avLst/>
          </a:prstGeom>
        </p:spPr>
        <p:txBody>
          <a:bodyPr wrap="square">
            <a:spAutoFit/>
          </a:bodyPr>
          <a:lstStyle/>
          <a:p>
            <a:r>
              <a:rPr lang="ru-RU" sz="6000" b="1" dirty="0">
                <a:solidFill>
                  <a:schemeClr val="bg1"/>
                </a:solidFill>
                <a:latin typeface="Tahoma" panose="020B0604030504040204" pitchFamily="34" charset="0"/>
                <a:ea typeface="Tahoma" panose="020B0604030504040204" pitchFamily="34" charset="0"/>
                <a:cs typeface="Tahoma" panose="020B0604030504040204" pitchFamily="34" charset="0"/>
              </a:rPr>
              <a:t>Спасибо за внимание!</a:t>
            </a:r>
          </a:p>
        </p:txBody>
      </p:sp>
      <p:sp>
        <p:nvSpPr>
          <p:cNvPr id="12" name="Полилиния: фигура 11">
            <a:extLst>
              <a:ext uri="{FF2B5EF4-FFF2-40B4-BE49-F238E27FC236}">
                <a16:creationId xmlns:a16="http://schemas.microsoft.com/office/drawing/2014/main" id="{A9C42FA8-45A0-4737-AF05-9BA06CD39F5D}"/>
              </a:ext>
            </a:extLst>
          </p:cNvPr>
          <p:cNvSpPr/>
          <p:nvPr/>
        </p:nvSpPr>
        <p:spPr>
          <a:xfrm>
            <a:off x="0" y="-2"/>
            <a:ext cx="4426857" cy="6858002"/>
          </a:xfrm>
          <a:custGeom>
            <a:avLst/>
            <a:gdLst>
              <a:gd name="connsiteX0" fmla="*/ 0 w 4426857"/>
              <a:gd name="connsiteY0" fmla="*/ 0 h 6858002"/>
              <a:gd name="connsiteX1" fmla="*/ 4426857 w 4426857"/>
              <a:gd name="connsiteY1" fmla="*/ 0 h 6858002"/>
              <a:gd name="connsiteX2" fmla="*/ 419824 w 4426857"/>
              <a:gd name="connsiteY2" fmla="*/ 6858002 h 6858002"/>
              <a:gd name="connsiteX3" fmla="*/ 0 w 4426857"/>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4426857" h="6858002">
                <a:moveTo>
                  <a:pt x="0" y="0"/>
                </a:moveTo>
                <a:lnTo>
                  <a:pt x="4426857" y="0"/>
                </a:lnTo>
                <a:lnTo>
                  <a:pt x="419824" y="6858002"/>
                </a:lnTo>
                <a:lnTo>
                  <a:pt x="0" y="68580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114FFA7F-EE08-4061-82B0-49F660331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073" y="596382"/>
            <a:ext cx="1421103" cy="1421103"/>
          </a:xfrm>
          <a:prstGeom prst="rect">
            <a:avLst/>
          </a:prstGeom>
        </p:spPr>
      </p:pic>
      <p:pic>
        <p:nvPicPr>
          <p:cNvPr id="15" name="Рисунок 14">
            <a:extLst>
              <a:ext uri="{FF2B5EF4-FFF2-40B4-BE49-F238E27FC236}">
                <a16:creationId xmlns:a16="http://schemas.microsoft.com/office/drawing/2014/main" id="{54D78794-2FB6-445F-9385-F61BAC8B09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4385" y="232297"/>
            <a:ext cx="806829" cy="806829"/>
          </a:xfrm>
          <a:prstGeom prst="rect">
            <a:avLst/>
          </a:prstGeom>
        </p:spPr>
      </p:pic>
    </p:spTree>
    <p:extLst>
      <p:ext uri="{BB962C8B-B14F-4D97-AF65-F5344CB8AC3E}">
        <p14:creationId xmlns:p14="http://schemas.microsoft.com/office/powerpoint/2010/main" val="2696343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1967" y="72655"/>
            <a:ext cx="10214692" cy="830997"/>
          </a:xfrm>
          <a:prstGeom prst="rect">
            <a:avLst/>
          </a:prstGeom>
          <a:noFill/>
        </p:spPr>
        <p:txBody>
          <a:bodyPr wrap="square" rtlCol="0">
            <a:spAutoFit/>
          </a:bodyPr>
          <a:lstStyle/>
          <a:p>
            <a:pPr algn="ctr"/>
            <a:r>
              <a:rPr lang="ru-RU" sz="2400" b="1" dirty="0" smtClean="0">
                <a:solidFill>
                  <a:schemeClr val="tx2"/>
                </a:solidFill>
                <a:latin typeface="Times New Roman" panose="02020603050405020304" pitchFamily="18" charset="0"/>
                <a:cs typeface="Times New Roman" panose="02020603050405020304" pitchFamily="18" charset="0"/>
              </a:rPr>
              <a:t>Мероприятия </a:t>
            </a:r>
            <a:r>
              <a:rPr lang="ru-RU" sz="2400" b="1" dirty="0">
                <a:solidFill>
                  <a:schemeClr val="tx2"/>
                </a:solidFill>
                <a:latin typeface="Times New Roman" panose="02020603050405020304" pitchFamily="18" charset="0"/>
                <a:cs typeface="Times New Roman" panose="02020603050405020304" pitchFamily="18" charset="0"/>
              </a:rPr>
              <a:t>по </a:t>
            </a:r>
            <a:r>
              <a:rPr lang="ru-RU" sz="2400" b="1" dirty="0" smtClean="0">
                <a:solidFill>
                  <a:schemeClr val="tx2"/>
                </a:solidFill>
                <a:latin typeface="Times New Roman" panose="02020603050405020304" pitchFamily="18" charset="0"/>
                <a:cs typeface="Times New Roman" panose="02020603050405020304" pitchFamily="18" charset="0"/>
              </a:rPr>
              <a:t>организации тестирования иностранных граждан на знание русского языка</a:t>
            </a:r>
            <a:endParaRPr lang="ru-RU" sz="2400" b="1" dirty="0">
              <a:solidFill>
                <a:schemeClr val="tx2"/>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523412" y="3444109"/>
            <a:ext cx="4141252" cy="1169551"/>
          </a:xfrm>
          <a:prstGeom prst="rect">
            <a:avLst/>
          </a:prstGeom>
          <a:noFill/>
          <a:ln>
            <a:solidFill>
              <a:schemeClr val="tx1"/>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2</a:t>
            </a:r>
            <a:r>
              <a:rPr lang="ru-RU" sz="1400" dirty="0" smtClean="0">
                <a:latin typeface="Times New Roman" panose="02020603050405020304" pitchFamily="18" charset="0"/>
                <a:cs typeface="Times New Roman" panose="02020603050405020304" pitchFamily="18" charset="0"/>
              </a:rPr>
              <a:t>. Определены лица, ответственные за организацию тестирования иностранных граждан на уровне органов местного самоуправления, осуществляющих управление в сфере образования, и тестирующих организаций</a:t>
            </a:r>
            <a:endParaRPr lang="ru-RU" sz="1400" dirty="0">
              <a:latin typeface="Times New Roman" panose="02020603050405020304" pitchFamily="18" charset="0"/>
              <a:cs typeface="Times New Roman" panose="02020603050405020304" pitchFamily="18" charset="0"/>
            </a:endParaRPr>
          </a:p>
        </p:txBody>
      </p:sp>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15345" y="6370327"/>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p:cNvSpPr/>
          <p:nvPr/>
        </p:nvSpPr>
        <p:spPr>
          <a:xfrm>
            <a:off x="8386667" y="2049428"/>
            <a:ext cx="3207934" cy="954107"/>
          </a:xfrm>
          <a:prstGeom prst="rect">
            <a:avLst/>
          </a:prstGeom>
          <a:noFill/>
          <a:ln>
            <a:solidFill>
              <a:schemeClr val="tx1"/>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3</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a:t>
            </a:r>
            <a:r>
              <a:rPr lang="ru-RU" sz="1400" dirty="0" smtClean="0">
                <a:latin typeface="Times New Roman" panose="02020603050405020304" pitchFamily="18" charset="0"/>
                <a:cs typeface="Times New Roman" panose="02020603050405020304" pitchFamily="18" charset="0"/>
              </a:rPr>
              <a:t>формирована информационная вкладка на сайте МОСО «Прием иностранных граждан в общеобразовательные организации»</a:t>
            </a:r>
            <a:endParaRPr lang="ru-RU" sz="140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413696" y="1978400"/>
            <a:ext cx="3235591" cy="1169551"/>
          </a:xfrm>
          <a:prstGeom prst="rect">
            <a:avLst/>
          </a:prstGeom>
          <a:noFill/>
          <a:ln>
            <a:solidFill>
              <a:schemeClr val="tx1"/>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1</a:t>
            </a:r>
            <a:r>
              <a:rPr lang="ru-RU" sz="1400" dirty="0" smtClean="0">
                <a:latin typeface="Times New Roman" panose="02020603050405020304" pitchFamily="18" charset="0"/>
                <a:cs typeface="Times New Roman" panose="02020603050405020304" pitchFamily="18" charset="0"/>
              </a:rPr>
              <a:t>. Определены образовательные организации, на базе которых открыты пункты проведения тестирования (распоряжение министерства от 27.03.2025 г. №3.12-383-р)</a:t>
            </a:r>
            <a:endParaRPr lang="ru-RU" sz="1400"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4091845" y="924459"/>
            <a:ext cx="4474936" cy="923330"/>
          </a:xfrm>
          <a:prstGeom prst="rect">
            <a:avLst/>
          </a:prstGeom>
          <a:noFill/>
          <a:ln>
            <a:solidFill>
              <a:schemeClr val="tx1"/>
            </a:solidFill>
          </a:ln>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Департамент реализации государственной политики в сфере общего образования</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8121535" y="3233869"/>
            <a:ext cx="2834640" cy="1169551"/>
          </a:xfrm>
          <a:prstGeom prst="rect">
            <a:avLst/>
          </a:prstGeom>
          <a:noFill/>
          <a:ln>
            <a:solidFill>
              <a:schemeClr val="tx1"/>
            </a:solidFill>
          </a:ln>
        </p:spPr>
        <p:txBody>
          <a:bodyPr wrap="square">
            <a:spAutoFit/>
          </a:bodyPr>
          <a:lstStyle/>
          <a:p>
            <a:pPr algn="just"/>
            <a:r>
              <a:rPr lang="ru-RU" sz="1400" dirty="0">
                <a:latin typeface="Times New Roman" panose="02020603050405020304" pitchFamily="18" charset="0"/>
                <a:cs typeface="Times New Roman" panose="02020603050405020304" pitchFamily="18" charset="0"/>
              </a:rPr>
              <a:t>4</a:t>
            </a:r>
            <a:r>
              <a:rPr lang="ru-RU" sz="1400" dirty="0" smtClean="0">
                <a:latin typeface="Times New Roman" panose="02020603050405020304" pitchFamily="18" charset="0"/>
                <a:cs typeface="Times New Roman" panose="02020603050405020304" pitchFamily="18" charset="0"/>
              </a:rPr>
              <a:t>. Направлены в муниципальные округа методические рекомендации по организации процесса тестирования, проверки документов на достоверность</a:t>
            </a:r>
            <a:endParaRPr lang="ru-RU" sz="1400"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4941811" y="4815834"/>
            <a:ext cx="3539333" cy="954107"/>
          </a:xfrm>
          <a:prstGeom prst="rect">
            <a:avLst/>
          </a:prstGeom>
          <a:noFill/>
          <a:ln>
            <a:solidFill>
              <a:schemeClr val="tx1"/>
            </a:solidFill>
          </a:ln>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5. Направлены в муниципальные округа пакет документов для организации тестирования иностранных граждан на знание русского языка</a:t>
            </a:r>
            <a:endParaRPr lang="ru-RU" sz="1400" dirty="0">
              <a:latin typeface="Times New Roman" panose="02020603050405020304" pitchFamily="18" charset="0"/>
              <a:cs typeface="Times New Roman" panose="02020603050405020304" pitchFamily="18" charset="0"/>
            </a:endParaRPr>
          </a:p>
        </p:txBody>
      </p:sp>
      <p:sp>
        <p:nvSpPr>
          <p:cNvPr id="29" name="Стрелка вниз 28"/>
          <p:cNvSpPr/>
          <p:nvPr/>
        </p:nvSpPr>
        <p:spPr>
          <a:xfrm rot="1398656">
            <a:off x="5135481" y="2144708"/>
            <a:ext cx="564228" cy="115463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rot="2617011">
            <a:off x="4477454" y="1899300"/>
            <a:ext cx="564228" cy="62622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rot="18519486">
            <a:off x="7572953" y="1931180"/>
            <a:ext cx="564228" cy="62622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трелка вниз 33"/>
          <p:cNvSpPr/>
          <p:nvPr/>
        </p:nvSpPr>
        <p:spPr>
          <a:xfrm>
            <a:off x="6175132" y="2385201"/>
            <a:ext cx="564228" cy="2158939"/>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rot="20562394">
            <a:off x="7126399" y="2287425"/>
            <a:ext cx="564228" cy="124402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091" y="4679744"/>
            <a:ext cx="1546167" cy="1546167"/>
          </a:xfrm>
          <a:prstGeom prst="rect">
            <a:avLst/>
          </a:prstGeom>
        </p:spPr>
      </p:pic>
    </p:spTree>
    <p:extLst>
      <p:ext uri="{BB962C8B-B14F-4D97-AF65-F5344CB8AC3E}">
        <p14:creationId xmlns:p14="http://schemas.microsoft.com/office/powerpoint/2010/main" val="2819586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0" y="6380533"/>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a:extLst>
              <a:ext uri="{FF2B5EF4-FFF2-40B4-BE49-F238E27FC236}">
                <a16:creationId xmlns:a16="http://schemas.microsoft.com/office/drawing/2014/main" id="{812AC915-A21A-4054-9016-520E19F10099}"/>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5" name="Стрелка вниз 4"/>
          <p:cNvSpPr/>
          <p:nvPr/>
        </p:nvSpPr>
        <p:spPr>
          <a:xfrm>
            <a:off x="5531772" y="1090124"/>
            <a:ext cx="564228" cy="62622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6" name="Прямоугольник 5"/>
          <p:cNvSpPr/>
          <p:nvPr/>
        </p:nvSpPr>
        <p:spPr>
          <a:xfrm>
            <a:off x="3048000" y="289677"/>
            <a:ext cx="6096000" cy="646331"/>
          </a:xfrm>
          <a:prstGeom prst="rect">
            <a:avLst/>
          </a:prstGeom>
        </p:spPr>
        <p:txBody>
          <a:bodyPr>
            <a:spAutoFit/>
          </a:bodyPr>
          <a:lstStyle/>
          <a:p>
            <a:pPr algn="ctr"/>
            <a:r>
              <a:rPr lang="ru-RU" b="1" dirty="0" smtClean="0">
                <a:latin typeface="Times New Roman" panose="02020603050405020304" pitchFamily="18" charset="0"/>
                <a:cs typeface="Times New Roman" panose="02020603050405020304" pitchFamily="18" charset="0"/>
              </a:rPr>
              <a:t>Пакет </a:t>
            </a:r>
            <a:r>
              <a:rPr lang="ru-RU" b="1" dirty="0">
                <a:latin typeface="Times New Roman" panose="02020603050405020304" pitchFamily="18" charset="0"/>
                <a:cs typeface="Times New Roman" panose="02020603050405020304" pitchFamily="18" charset="0"/>
              </a:rPr>
              <a:t>документов для организации тестирования иностранных граждан на знание русского языка</a:t>
            </a:r>
          </a:p>
        </p:txBody>
      </p:sp>
      <p:sp>
        <p:nvSpPr>
          <p:cNvPr id="16" name="Прямоугольник 15"/>
          <p:cNvSpPr/>
          <p:nvPr/>
        </p:nvSpPr>
        <p:spPr>
          <a:xfrm>
            <a:off x="3227291" y="1812117"/>
            <a:ext cx="4815009" cy="954107"/>
          </a:xfrm>
          <a:prstGeom prst="rect">
            <a:avLst/>
          </a:prstGeom>
          <a:noFill/>
          <a:ln>
            <a:solidFill>
              <a:schemeClr val="tx1"/>
            </a:solidFill>
          </a:ln>
        </p:spPr>
        <p:txBody>
          <a:bodyPr wrap="square">
            <a:spAutoFit/>
          </a:bodyPr>
          <a:lstStyle/>
          <a:p>
            <a:pPr algn="just"/>
            <a:r>
              <a:rPr lang="ru-RU" sz="1400" b="1" dirty="0">
                <a:latin typeface="Times New Roman" panose="02020603050405020304" pitchFamily="18" charset="0"/>
                <a:cs typeface="Times New Roman" panose="02020603050405020304" pitchFamily="18" charset="0"/>
              </a:rPr>
              <a:t>Инструкция</a:t>
            </a:r>
            <a:r>
              <a:rPr lang="ru-RU" sz="1400" dirty="0">
                <a:latin typeface="Times New Roman" panose="02020603050405020304" pitchFamily="18" charset="0"/>
                <a:cs typeface="Times New Roman" panose="02020603050405020304" pitchFamily="18" charset="0"/>
              </a:rPr>
              <a:t> по организации и проведению тестирования на знание русского языка, достаточного для освоения образовательных программ начального общего, основного общего и среднего общего образования с </a:t>
            </a:r>
            <a:r>
              <a:rPr lang="ru-RU" sz="1400" dirty="0" smtClean="0">
                <a:latin typeface="Times New Roman" panose="02020603050405020304" pitchFamily="18" charset="0"/>
                <a:cs typeface="Times New Roman" panose="02020603050405020304" pitchFamily="18" charset="0"/>
              </a:rPr>
              <a:t>приложениями </a:t>
            </a:r>
            <a:endParaRPr lang="ru-RU" sz="1400" dirty="0">
              <a:latin typeface="Times New Roman" panose="02020603050405020304" pitchFamily="18" charset="0"/>
              <a:cs typeface="Times New Roman" panose="02020603050405020304" pitchFamily="18" charset="0"/>
            </a:endParaRPr>
          </a:p>
        </p:txBody>
      </p:sp>
      <p:sp>
        <p:nvSpPr>
          <p:cNvPr id="17" name="Стрелка вниз 16"/>
          <p:cNvSpPr/>
          <p:nvPr/>
        </p:nvSpPr>
        <p:spPr>
          <a:xfrm>
            <a:off x="3227291" y="2931123"/>
            <a:ext cx="564228" cy="62622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5539444" y="3329218"/>
            <a:ext cx="564228" cy="62622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7569483" y="2964063"/>
            <a:ext cx="564228" cy="62622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17045" y="3722252"/>
            <a:ext cx="4221210" cy="1815882"/>
          </a:xfrm>
          <a:prstGeom prst="rect">
            <a:avLst/>
          </a:prstGeom>
          <a:noFill/>
          <a:ln>
            <a:solidFill>
              <a:schemeClr val="tx1"/>
            </a:solidFill>
          </a:ln>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I</a:t>
            </a:r>
            <a:r>
              <a:rPr lang="ru-RU" sz="1400" dirty="0" smtClean="0">
                <a:latin typeface="Times New Roman" panose="02020603050405020304" pitchFamily="18" charset="0"/>
                <a:cs typeface="Times New Roman" panose="02020603050405020304" pitchFamily="18" charset="0"/>
              </a:rPr>
              <a:t>. Порядок </a:t>
            </a:r>
            <a:r>
              <a:rPr lang="ru-RU" sz="1400" dirty="0">
                <a:latin typeface="Times New Roman" panose="02020603050405020304" pitchFamily="18" charset="0"/>
                <a:cs typeface="Times New Roman" panose="02020603050405020304" pitchFamily="18" charset="0"/>
              </a:rPr>
              <a:t>действий </a:t>
            </a:r>
            <a:r>
              <a:rPr lang="ru-RU" sz="1400" b="1" dirty="0">
                <a:latin typeface="Times New Roman" panose="02020603050405020304" pitchFamily="18" charset="0"/>
                <a:cs typeface="Times New Roman" panose="02020603050405020304" pitchFamily="18" charset="0"/>
              </a:rPr>
              <a:t>общеобразовательной организации</a:t>
            </a:r>
            <a:r>
              <a:rPr lang="ru-RU" sz="1400" dirty="0">
                <a:latin typeface="Times New Roman" panose="02020603050405020304" pitchFamily="18" charset="0"/>
                <a:cs typeface="Times New Roman" panose="02020603050405020304" pitchFamily="18" charset="0"/>
              </a:rPr>
              <a:t>, в которую обратились родители (законные представители) ребенка, являющегося иностранным гражданином или лицом без гражданства, и/или поступающий, являющийся иностранным гражданином или лицом без гражданства по вопросу подачи заявления на зачисление в образовательную организацию</a:t>
            </a:r>
          </a:p>
        </p:txBody>
      </p:sp>
      <p:sp>
        <p:nvSpPr>
          <p:cNvPr id="22" name="Прямоугольник 21"/>
          <p:cNvSpPr/>
          <p:nvPr/>
        </p:nvSpPr>
        <p:spPr>
          <a:xfrm>
            <a:off x="4896693" y="4751060"/>
            <a:ext cx="2954904" cy="738664"/>
          </a:xfrm>
          <a:prstGeom prst="rect">
            <a:avLst/>
          </a:prstGeom>
          <a:noFill/>
          <a:ln>
            <a:solidFill>
              <a:schemeClr val="tx1"/>
            </a:solidFill>
          </a:ln>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II</a:t>
            </a:r>
            <a:r>
              <a:rPr lang="ru-RU" sz="1400" dirty="0" smtClean="0">
                <a:latin typeface="Times New Roman" panose="02020603050405020304" pitchFamily="18" charset="0"/>
                <a:cs typeface="Times New Roman" panose="02020603050405020304" pitchFamily="18" charset="0"/>
              </a:rPr>
              <a:t>. Порядок </a:t>
            </a:r>
            <a:r>
              <a:rPr lang="ru-RU" sz="1400" dirty="0">
                <a:latin typeface="Times New Roman" panose="02020603050405020304" pitchFamily="18" charset="0"/>
                <a:cs typeface="Times New Roman" panose="02020603050405020304" pitchFamily="18" charset="0"/>
              </a:rPr>
              <a:t>действий </a:t>
            </a:r>
            <a:r>
              <a:rPr lang="ru-RU" sz="1400" b="1" dirty="0">
                <a:latin typeface="Times New Roman" panose="02020603050405020304" pitchFamily="18" charset="0"/>
                <a:cs typeface="Times New Roman" panose="02020603050405020304" pitchFamily="18" charset="0"/>
              </a:rPr>
              <a:t>пункта проведения тестирования</a:t>
            </a:r>
            <a:r>
              <a:rPr lang="ru-RU" sz="1400" dirty="0">
                <a:latin typeface="Times New Roman" panose="02020603050405020304" pitchFamily="18" charset="0"/>
                <a:cs typeface="Times New Roman" panose="02020603050405020304" pitchFamily="18" charset="0"/>
              </a:rPr>
              <a:t> (далее – ППТ)</a:t>
            </a:r>
          </a:p>
        </p:txBody>
      </p:sp>
      <p:sp>
        <p:nvSpPr>
          <p:cNvPr id="25" name="Прямоугольник 24"/>
          <p:cNvSpPr/>
          <p:nvPr/>
        </p:nvSpPr>
        <p:spPr>
          <a:xfrm>
            <a:off x="8252904" y="4095254"/>
            <a:ext cx="3658771" cy="1384995"/>
          </a:xfrm>
          <a:prstGeom prst="rect">
            <a:avLst/>
          </a:prstGeom>
          <a:noFill/>
          <a:ln>
            <a:solidFill>
              <a:schemeClr val="tx1"/>
            </a:solidFill>
          </a:ln>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III</a:t>
            </a:r>
            <a:r>
              <a:rPr lang="ru-RU" sz="1400" dirty="0" smtClean="0">
                <a:latin typeface="Times New Roman" panose="02020603050405020304" pitchFamily="18" charset="0"/>
                <a:cs typeface="Times New Roman" panose="02020603050405020304" pitchFamily="18" charset="0"/>
              </a:rPr>
              <a:t>. Порядок </a:t>
            </a:r>
            <a:r>
              <a:rPr lang="ru-RU" sz="1400" dirty="0">
                <a:latin typeface="Times New Roman" panose="02020603050405020304" pitchFamily="18" charset="0"/>
                <a:cs typeface="Times New Roman" panose="02020603050405020304" pitchFamily="18" charset="0"/>
              </a:rPr>
              <a:t>действий </a:t>
            </a:r>
            <a:r>
              <a:rPr lang="ru-RU" sz="1400" b="1" dirty="0">
                <a:latin typeface="Times New Roman" panose="02020603050405020304" pitchFamily="18" charset="0"/>
                <a:cs typeface="Times New Roman" panose="02020603050405020304" pitchFamily="18" charset="0"/>
              </a:rPr>
              <a:t>органов местного самоуправления</a:t>
            </a:r>
            <a:r>
              <a:rPr lang="ru-RU" sz="1400" dirty="0">
                <a:latin typeface="Times New Roman" panose="02020603050405020304" pitchFamily="18" charset="0"/>
                <a:cs typeface="Times New Roman" panose="02020603050405020304" pitchFamily="18" charset="0"/>
              </a:rPr>
              <a:t>, осуществляющих управление в сфере образования, при осуществлении мероприятий по проведению тестирования иностранных граждан на знание русского языка</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60" y="1741931"/>
            <a:ext cx="1663005" cy="1663005"/>
          </a:xfrm>
          <a:prstGeom prst="rect">
            <a:avLst/>
          </a:prstGeom>
        </p:spPr>
      </p:pic>
    </p:spTree>
    <p:extLst>
      <p:ext uri="{BB962C8B-B14F-4D97-AF65-F5344CB8AC3E}">
        <p14:creationId xmlns:p14="http://schemas.microsoft.com/office/powerpoint/2010/main" val="105986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0" y="6380533"/>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a:extLst>
              <a:ext uri="{FF2B5EF4-FFF2-40B4-BE49-F238E27FC236}">
                <a16:creationId xmlns:a16="http://schemas.microsoft.com/office/drawing/2014/main" id="{812AC915-A21A-4054-9016-520E19F10099}"/>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17" name="Стрелка вниз 16"/>
          <p:cNvSpPr/>
          <p:nvPr/>
        </p:nvSpPr>
        <p:spPr>
          <a:xfrm>
            <a:off x="6005945" y="996222"/>
            <a:ext cx="564228" cy="626229"/>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449782" y="423805"/>
            <a:ext cx="5436523" cy="338554"/>
          </a:xfrm>
          <a:prstGeom prst="rect">
            <a:avLst/>
          </a:prstGeom>
          <a:solidFill>
            <a:srgbClr val="A6CCEC"/>
          </a:solidFill>
          <a:ln>
            <a:solidFill>
              <a:schemeClr val="tx1"/>
            </a:solidFill>
          </a:ln>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1)</a:t>
            </a:r>
            <a:r>
              <a:rPr lang="ru-RU" sz="1600" b="1" dirty="0" smtClean="0">
                <a:latin typeface="Times New Roman" panose="02020603050405020304" pitchFamily="18" charset="0"/>
                <a:cs typeface="Times New Roman" panose="02020603050405020304" pitchFamily="18" charset="0"/>
              </a:rPr>
              <a:t>. ОБЩЕОБРАЗОВАТЕЛЬНАЯ ОРГАНИЗАЦИЯ</a:t>
            </a:r>
            <a:endParaRPr lang="ru-RU" sz="16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66672" y="1751623"/>
            <a:ext cx="10256252" cy="4312078"/>
          </a:xfrm>
          <a:prstGeom prst="rect">
            <a:avLst/>
          </a:prstGeom>
        </p:spPr>
        <p:txBody>
          <a:bodyPr wrap="square">
            <a:spAutoFit/>
          </a:bodyPr>
          <a:lstStyle/>
          <a:p>
            <a:pPr algn="just">
              <a:lnSpc>
                <a:spcPct val="107000"/>
              </a:lnSpc>
              <a:spcBef>
                <a:spcPts val="600"/>
              </a:spcBef>
              <a:spcAft>
                <a:spcPts val="600"/>
              </a:spcAft>
            </a:pPr>
            <a:r>
              <a:rPr lang="ru-RU" sz="1600" b="1" i="1" dirty="0">
                <a:latin typeface="Times New Roman" panose="02020603050405020304" pitchFamily="18" charset="0"/>
                <a:ea typeface="Calibri" panose="020F0502020204030204" pitchFamily="34" charset="0"/>
                <a:cs typeface="Times New Roman" panose="02020603050405020304" pitchFamily="18" charset="0"/>
              </a:rPr>
              <a:t>1 </a:t>
            </a:r>
            <a:r>
              <a:rPr lang="ru-RU" sz="1600" b="1" i="1" dirty="0" smtClean="0">
                <a:latin typeface="Times New Roman" panose="02020603050405020304" pitchFamily="18" charset="0"/>
                <a:ea typeface="Calibri" panose="020F0502020204030204" pitchFamily="34" charset="0"/>
                <a:cs typeface="Times New Roman" panose="02020603050405020304" pitchFamily="18" charset="0"/>
              </a:rPr>
              <a:t>этап. </a:t>
            </a:r>
            <a:r>
              <a:rPr lang="ru-RU" sz="1600" b="1" i="1" dirty="0">
                <a:latin typeface="Times New Roman" panose="02020603050405020304" pitchFamily="18" charset="0"/>
                <a:ea typeface="Calibri" panose="020F0502020204030204" pitchFamily="34" charset="0"/>
                <a:cs typeface="Times New Roman" panose="02020603050405020304" pitchFamily="18" charset="0"/>
              </a:rPr>
              <a:t>Принятие заявления о приеме на обучение и документов для приема на обучение, требуемых при </a:t>
            </a:r>
            <a:r>
              <a:rPr lang="ru-RU" sz="1600" b="1" i="1" dirty="0" smtClean="0">
                <a:latin typeface="Times New Roman" panose="02020603050405020304" pitchFamily="18" charset="0"/>
                <a:ea typeface="Calibri" panose="020F0502020204030204" pitchFamily="34" charset="0"/>
                <a:cs typeface="Times New Roman" panose="02020603050405020304" pitchFamily="18" charset="0"/>
              </a:rPr>
              <a:t>зачислении, </a:t>
            </a:r>
            <a:r>
              <a:rPr lang="ru-RU" sz="1600" b="1" i="1" dirty="0">
                <a:latin typeface="Times New Roman" panose="02020603050405020304" pitchFamily="18" charset="0"/>
                <a:ea typeface="Calibri" panose="020F0502020204030204" pitchFamily="34" charset="0"/>
                <a:cs typeface="Times New Roman" panose="02020603050405020304" pitchFamily="18" charset="0"/>
              </a:rPr>
              <a:t>и проверка их </a:t>
            </a:r>
            <a:r>
              <a:rPr lang="ru-RU" sz="1600" b="1" i="1" dirty="0" smtClean="0">
                <a:latin typeface="Times New Roman" panose="02020603050405020304" pitchFamily="18" charset="0"/>
                <a:ea typeface="Calibri" panose="020F0502020204030204" pitchFamily="34" charset="0"/>
                <a:cs typeface="Times New Roman" panose="02020603050405020304" pitchFamily="18" charset="0"/>
              </a:rPr>
              <a:t>комплектности:</a:t>
            </a:r>
          </a:p>
          <a:p>
            <a:pPr algn="just">
              <a:lnSpc>
                <a:spcPct val="107000"/>
              </a:lnSpc>
              <a:spcBef>
                <a:spcPts val="600"/>
              </a:spcBef>
              <a:spcAft>
                <a:spcPts val="6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Принять документы согласно указанному перечню;</a:t>
            </a:r>
          </a:p>
          <a:p>
            <a:pPr algn="just">
              <a:lnSpc>
                <a:spcPct val="107000"/>
              </a:lnSpc>
              <a:spcBef>
                <a:spcPts val="600"/>
              </a:spcBef>
              <a:spcAft>
                <a:spcPts val="6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Родители должны заполнить заявление о приеме на обучение, согласие на обработку персональных данных (Приложение 1,2,3);</a:t>
            </a:r>
          </a:p>
          <a:p>
            <a:pPr algn="just">
              <a:lnSpc>
                <a:spcPct val="107000"/>
              </a:lnSpc>
              <a:spcBef>
                <a:spcPts val="600"/>
              </a:spcBef>
              <a:spcAft>
                <a:spcPts val="6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случае отказа заявителя предоставить персональные данные и (или) дать согласие на их обработку, оформляется разъяснение юридических последствий отказа </a:t>
            </a:r>
            <a:r>
              <a:rPr lang="ru-RU" sz="1600" dirty="0" smtClean="0">
                <a:latin typeface="Times New Roman" panose="02020603050405020304" pitchFamily="18" charset="0"/>
                <a:cs typeface="Times New Roman" panose="02020603050405020304" pitchFamily="18" charset="0"/>
              </a:rPr>
              <a:t>(Приложение 4);</a:t>
            </a:r>
          </a:p>
          <a:p>
            <a:pPr algn="just">
              <a:lnSpc>
                <a:spcPct val="107000"/>
              </a:lnSpc>
              <a:spcBef>
                <a:spcPts val="600"/>
              </a:spcBef>
              <a:spcAft>
                <a:spcPts val="600"/>
              </a:spcAft>
            </a:pPr>
            <a:r>
              <a:rPr lang="ru-RU" sz="1600" dirty="0" smtClean="0">
                <a:latin typeface="Times New Roman" panose="02020603050405020304" pitchFamily="18" charset="0"/>
                <a:cs typeface="Times New Roman" panose="02020603050405020304" pitchFamily="18" charset="0"/>
              </a:rPr>
              <a:t> - Факт </a:t>
            </a:r>
            <a:r>
              <a:rPr lang="ru-RU" sz="1600" dirty="0">
                <a:latin typeface="Times New Roman" panose="02020603050405020304" pitchFamily="18" charset="0"/>
                <a:cs typeface="Times New Roman" panose="02020603050405020304" pitchFamily="18" charset="0"/>
              </a:rPr>
              <a:t>приема заявления о приеме на обучение и перечень документов, представленных родителем(</a:t>
            </a:r>
            <a:r>
              <a:rPr lang="ru-RU" sz="1600" dirty="0" err="1">
                <a:latin typeface="Times New Roman" panose="02020603050405020304" pitchFamily="18" charset="0"/>
                <a:cs typeface="Times New Roman" panose="02020603050405020304" pitchFamily="18" charset="0"/>
              </a:rPr>
              <a:t>ями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регистрируются в журнале </a:t>
            </a:r>
            <a:r>
              <a:rPr lang="ru-RU" sz="1600" dirty="0" smtClean="0">
                <a:latin typeface="Times New Roman" panose="02020603050405020304" pitchFamily="18" charset="0"/>
                <a:cs typeface="Times New Roman" panose="02020603050405020304" pitchFamily="18" charset="0"/>
              </a:rPr>
              <a:t>приема заявлений;</a:t>
            </a:r>
          </a:p>
          <a:p>
            <a:pPr algn="just">
              <a:lnSpc>
                <a:spcPct val="107000"/>
              </a:lnSpc>
              <a:spcBef>
                <a:spcPts val="600"/>
              </a:spcBef>
              <a:spcAft>
                <a:spcPts val="600"/>
              </a:spcAft>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В течении 5 рабочих дней </a:t>
            </a:r>
            <a:r>
              <a:rPr lang="ru-RU" sz="1600" dirty="0">
                <a:latin typeface="Times New Roman" panose="02020603050405020304" pitchFamily="18" charset="0"/>
                <a:cs typeface="Times New Roman" panose="02020603050405020304" pitchFamily="18" charset="0"/>
              </a:rPr>
              <a:t>с даты получения заявления провести проверку комплектности </a:t>
            </a:r>
            <a:r>
              <a:rPr lang="ru-RU" sz="1600" dirty="0" smtClean="0">
                <a:latin typeface="Times New Roman" panose="02020603050405020304" pitchFamily="18" charset="0"/>
                <a:cs typeface="Times New Roman" panose="02020603050405020304" pitchFamily="18" charset="0"/>
              </a:rPr>
              <a:t>документов;</a:t>
            </a:r>
          </a:p>
          <a:p>
            <a:pPr lvl="0"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случае предоставления неполного комплекта документов, </a:t>
            </a:r>
            <a:r>
              <a:rPr lang="ru-RU" sz="1600" dirty="0" smtClean="0">
                <a:latin typeface="Times New Roman" panose="02020603050405020304" pitchFamily="18" charset="0"/>
                <a:cs typeface="Times New Roman" panose="02020603050405020304" pitchFamily="18" charset="0"/>
              </a:rPr>
              <a:t>заявление </a:t>
            </a:r>
            <a:r>
              <a:rPr lang="ru-RU" sz="1600" dirty="0">
                <a:latin typeface="Times New Roman" panose="02020603050405020304" pitchFamily="18" charset="0"/>
                <a:cs typeface="Times New Roman" panose="02020603050405020304" pitchFamily="18" charset="0"/>
              </a:rPr>
              <a:t>возвращается заявителю без его рассмотрения, о чем делается соответствующая запись на самом заявлении (фиксация факта неполного комплекта документов</a:t>
            </a:r>
            <a:r>
              <a:rPr lang="ru-RU" sz="1600" dirty="0" smtClean="0">
                <a:latin typeface="Times New Roman" panose="02020603050405020304" pitchFamily="18" charset="0"/>
                <a:cs typeface="Times New Roman" panose="02020603050405020304" pitchFamily="18" charset="0"/>
              </a:rPr>
              <a:t>) и в журнале.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7745" y="157351"/>
            <a:ext cx="1550357" cy="1529686"/>
          </a:xfrm>
          <a:prstGeom prst="rect">
            <a:avLst/>
          </a:prstGeom>
        </p:spPr>
      </p:pic>
    </p:spTree>
    <p:extLst>
      <p:ext uri="{BB962C8B-B14F-4D97-AF65-F5344CB8AC3E}">
        <p14:creationId xmlns:p14="http://schemas.microsoft.com/office/powerpoint/2010/main" val="922407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0" y="6380533"/>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a:extLst>
              <a:ext uri="{FF2B5EF4-FFF2-40B4-BE49-F238E27FC236}">
                <a16:creationId xmlns:a16="http://schemas.microsoft.com/office/drawing/2014/main" id="{812AC915-A21A-4054-9016-520E19F10099}"/>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17" name="Стрелка вниз 16"/>
          <p:cNvSpPr/>
          <p:nvPr/>
        </p:nvSpPr>
        <p:spPr>
          <a:xfrm>
            <a:off x="6139358" y="831273"/>
            <a:ext cx="536171" cy="540327"/>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12773" y="317596"/>
            <a:ext cx="3981797" cy="338554"/>
          </a:xfrm>
          <a:prstGeom prst="rect">
            <a:avLst/>
          </a:prstGeom>
          <a:solidFill>
            <a:srgbClr val="A6CCEC"/>
          </a:solidFill>
          <a:ln>
            <a:solidFill>
              <a:schemeClr val="tx1"/>
            </a:solidFill>
          </a:ln>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       Общеобразовательная организация</a:t>
            </a:r>
            <a:endParaRPr lang="ru-RU" sz="16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15713" y="1371600"/>
            <a:ext cx="10847291" cy="5107237"/>
          </a:xfrm>
          <a:prstGeom prst="rect">
            <a:avLst/>
          </a:prstGeom>
        </p:spPr>
        <p:txBody>
          <a:bodyPr wrap="square">
            <a:spAutoFit/>
          </a:bodyPr>
          <a:lstStyle/>
          <a:p>
            <a:pPr algn="just"/>
            <a:r>
              <a:rPr lang="ru-RU" sz="1600" b="1" i="1" dirty="0" smtClean="0">
                <a:latin typeface="Times New Roman" panose="02020603050405020304" pitchFamily="18" charset="0"/>
                <a:ea typeface="Calibri" panose="020F0502020204030204" pitchFamily="34" charset="0"/>
                <a:cs typeface="Times New Roman" panose="02020603050405020304" pitchFamily="18" charset="0"/>
              </a:rPr>
              <a:t>2 этап. </a:t>
            </a:r>
            <a:r>
              <a:rPr lang="ru-RU" sz="1600" b="1" i="1" dirty="0">
                <a:latin typeface="Times New Roman" panose="02020603050405020304" pitchFamily="18" charset="0"/>
                <a:cs typeface="Times New Roman" panose="02020603050405020304" pitchFamily="18" charset="0"/>
              </a:rPr>
              <a:t>Порядок действий образовательной организации в случае предоставления полного комплекта </a:t>
            </a:r>
            <a:r>
              <a:rPr lang="ru-RU" sz="1600" b="1" i="1" dirty="0" smtClean="0">
                <a:latin typeface="Times New Roman" panose="02020603050405020304" pitchFamily="18" charset="0"/>
                <a:cs typeface="Times New Roman" panose="02020603050405020304" pitchFamily="18" charset="0"/>
              </a:rPr>
              <a:t>документов</a:t>
            </a:r>
            <a:r>
              <a:rPr lang="ru-RU" sz="1600" b="1" i="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endParaRPr lang="ru-RU" sz="1600" b="1" i="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Проверить </a:t>
            </a:r>
            <a:r>
              <a:rPr lang="ru-RU" sz="1600" b="1" dirty="0" smtClean="0">
                <a:latin typeface="Times New Roman" panose="02020603050405020304" pitchFamily="18" charset="0"/>
                <a:cs typeface="Times New Roman" panose="02020603050405020304" pitchFamily="18" charset="0"/>
              </a:rPr>
              <a:t>в течение 25 дней </a:t>
            </a:r>
            <a:r>
              <a:rPr lang="ru-RU" sz="1600" dirty="0" smtClean="0">
                <a:latin typeface="Times New Roman" panose="02020603050405020304" pitchFamily="18" charset="0"/>
                <a:cs typeface="Times New Roman" panose="02020603050405020304" pitchFamily="18" charset="0"/>
              </a:rPr>
              <a:t>достоверность </a:t>
            </a:r>
            <a:r>
              <a:rPr lang="ru-RU" sz="1600" dirty="0">
                <a:latin typeface="Times New Roman" panose="02020603050405020304" pitchFamily="18" charset="0"/>
                <a:cs typeface="Times New Roman" panose="02020603050405020304" pitchFamily="18" charset="0"/>
              </a:rPr>
              <a:t>документов, подтверждающих законность нахождения ребенка и его родителей (законных представителей) или поступающего на территории Российской Федерации согласно </a:t>
            </a:r>
            <a:r>
              <a:rPr lang="ru-RU" sz="1600" dirty="0" smtClean="0">
                <a:latin typeface="Times New Roman" panose="02020603050405020304" pitchFamily="18" charset="0"/>
                <a:cs typeface="Times New Roman" panose="02020603050405020304" pitchFamily="18" charset="0"/>
              </a:rPr>
              <a:t>памятки</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(письмо </a:t>
            </a:r>
            <a:r>
              <a:rPr lang="ru-RU" sz="1600" dirty="0" err="1">
                <a:latin typeface="Times New Roman" panose="02020603050405020304" pitchFamily="18" charset="0"/>
                <a:cs typeface="Times New Roman" panose="02020603050405020304" pitchFamily="18" charset="0"/>
              </a:rPr>
              <a:t>Сахминобра</a:t>
            </a:r>
            <a:r>
              <a:rPr lang="ru-RU" sz="1600" dirty="0">
                <a:latin typeface="Times New Roman" panose="02020603050405020304" pitchFamily="18" charset="0"/>
                <a:cs typeface="Times New Roman" panose="02020603050405020304" pitchFamily="18" charset="0"/>
              </a:rPr>
              <a:t> от 25.03.2025 №3.12-Вн-1314/25 «О направлении памятки</a:t>
            </a:r>
            <a:r>
              <a:rPr lang="ru-RU" sz="1600" dirty="0" smtClean="0">
                <a:latin typeface="Times New Roman" panose="02020603050405020304" pitchFamily="18" charset="0"/>
                <a:cs typeface="Times New Roman" panose="02020603050405020304" pitchFamily="18" charset="0"/>
              </a:rPr>
              <a:t>»);</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Уведомить родителей (законных представителей) </a:t>
            </a:r>
            <a:r>
              <a:rPr lang="ru-RU" sz="1600" dirty="0" smtClean="0">
                <a:latin typeface="Times New Roman" panose="02020603050405020304" pitchFamily="18" charset="0"/>
                <a:cs typeface="Times New Roman" panose="02020603050405020304" pitchFamily="18" charset="0"/>
              </a:rPr>
              <a:t>ребенка о </a:t>
            </a:r>
            <a:r>
              <a:rPr lang="ru-RU" sz="1600" dirty="0">
                <a:latin typeface="Times New Roman" panose="02020603050405020304" pitchFamily="18" charset="0"/>
                <a:cs typeface="Times New Roman" panose="02020603050405020304" pitchFamily="18" charset="0"/>
              </a:rPr>
              <a:t>результатах проверки предоставленных документов на </a:t>
            </a:r>
            <a:r>
              <a:rPr lang="ru-RU" sz="1600" dirty="0" smtClean="0">
                <a:latin typeface="Times New Roman" panose="02020603050405020304" pitchFamily="18" charset="0"/>
                <a:cs typeface="Times New Roman" panose="02020603050405020304" pitchFamily="18" charset="0"/>
              </a:rPr>
              <a:t>достоверность (факт </a:t>
            </a:r>
            <a:r>
              <a:rPr lang="ru-RU" sz="1600" dirty="0">
                <a:latin typeface="Times New Roman" panose="02020603050405020304" pitchFamily="18" charset="0"/>
                <a:cs typeface="Times New Roman" panose="02020603050405020304" pitchFamily="18" charset="0"/>
              </a:rPr>
              <a:t>ознакомления с результатом проверки документов на достоверность (о прохождении/не прохождении) фиксируется личной подписью </a:t>
            </a:r>
            <a:r>
              <a:rPr lang="ru-RU" sz="1600" dirty="0" smtClean="0">
                <a:latin typeface="Times New Roman" panose="02020603050405020304" pitchFamily="18" charset="0"/>
                <a:cs typeface="Times New Roman" panose="02020603050405020304" pitchFamily="18" charset="0"/>
              </a:rPr>
              <a:t>родителей);</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 В </a:t>
            </a:r>
            <a:r>
              <a:rPr lang="ru-RU" sz="1600" dirty="0">
                <a:latin typeface="Times New Roman" panose="02020603050405020304" pitchFamily="18" charset="0"/>
                <a:cs typeface="Times New Roman" panose="02020603050405020304" pitchFamily="18" charset="0"/>
              </a:rPr>
              <a:t>случае отрицательного результата проверки документов на достоверность заявление возвращается заявителю без его </a:t>
            </a:r>
            <a:r>
              <a:rPr lang="ru-RU" sz="1600" dirty="0" smtClean="0">
                <a:latin typeface="Times New Roman" panose="02020603050405020304" pitchFamily="18" charset="0"/>
                <a:cs typeface="Times New Roman" panose="02020603050405020304" pitchFamily="18" charset="0"/>
              </a:rPr>
              <a:t>рассмотрения. </a:t>
            </a:r>
            <a:r>
              <a:rPr lang="ru-RU" sz="1600" dirty="0">
                <a:latin typeface="Times New Roman" panose="02020603050405020304" pitchFamily="18" charset="0"/>
                <a:cs typeface="Times New Roman" panose="02020603050405020304" pitchFamily="18" charset="0"/>
              </a:rPr>
              <a:t>В случае положительного результата проверки документов на достоверность, </a:t>
            </a:r>
            <a:r>
              <a:rPr lang="ru-RU" sz="1600" dirty="0" smtClean="0">
                <a:latin typeface="Times New Roman" panose="02020603050405020304" pitchFamily="18" charset="0"/>
                <a:cs typeface="Times New Roman" panose="02020603050405020304" pitchFamily="18" charset="0"/>
              </a:rPr>
              <a:t>иностранному </a:t>
            </a:r>
            <a:r>
              <a:rPr lang="ru-RU" sz="1600" dirty="0">
                <a:latin typeface="Times New Roman" panose="02020603050405020304" pitchFamily="18" charset="0"/>
                <a:cs typeface="Times New Roman" panose="02020603050405020304" pitchFamily="18" charset="0"/>
              </a:rPr>
              <a:t>гражданину </a:t>
            </a:r>
            <a:r>
              <a:rPr lang="ru-RU" sz="1600" dirty="0" smtClean="0">
                <a:latin typeface="Times New Roman" panose="02020603050405020304" pitchFamily="18" charset="0"/>
                <a:cs typeface="Times New Roman" panose="02020603050405020304" pitchFamily="18" charset="0"/>
              </a:rPr>
              <a:t>выдается </a:t>
            </a:r>
            <a:r>
              <a:rPr lang="ru-RU" sz="1600" dirty="0" smtClean="0">
                <a:latin typeface="Times New Roman" panose="02020603050405020304" pitchFamily="18" charset="0"/>
                <a:cs typeface="Times New Roman" panose="02020603050405020304" pitchFamily="18" charset="0"/>
              </a:rPr>
              <a:t>Направление </a:t>
            </a:r>
            <a:r>
              <a:rPr lang="ru-RU" sz="1600" dirty="0">
                <a:latin typeface="Times New Roman" panose="02020603050405020304" pitchFamily="18" charset="0"/>
                <a:cs typeface="Times New Roman" panose="02020603050405020304" pitchFamily="18" charset="0"/>
              </a:rPr>
              <a:t>в тестирующую организацию </a:t>
            </a:r>
            <a:r>
              <a:rPr lang="ru-RU" sz="1600" dirty="0" smtClean="0">
                <a:latin typeface="Times New Roman" panose="02020603050405020304" pitchFamily="18" charset="0"/>
                <a:cs typeface="Times New Roman" panose="02020603050405020304" pitchFamily="18" charset="0"/>
              </a:rPr>
              <a:t>для </a:t>
            </a:r>
            <a:r>
              <a:rPr lang="ru-RU" sz="1600" dirty="0">
                <a:latin typeface="Times New Roman" panose="02020603050405020304" pitchFamily="18" charset="0"/>
                <a:cs typeface="Times New Roman" panose="02020603050405020304" pitchFamily="18" charset="0"/>
              </a:rPr>
              <a:t>прохождения Тестирования с целью определения у иностранного гражданина уровня знания русского языка (Приложение 5). </a:t>
            </a:r>
            <a:endParaRPr lang="ru-RU" sz="1600" dirty="0" smtClean="0">
              <a:latin typeface="Times New Roman" panose="02020603050405020304" pitchFamily="18" charset="0"/>
              <a:cs typeface="Times New Roman" panose="02020603050405020304" pitchFamily="18" charset="0"/>
            </a:endParaRPr>
          </a:p>
          <a:p>
            <a:pPr marL="285750" indent="-285750" algn="just">
              <a:buFontTx/>
              <a:buChar char="-"/>
            </a:pP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 Проинформировать </a:t>
            </a:r>
            <a:r>
              <a:rPr lang="ru-RU" sz="1600" dirty="0">
                <a:latin typeface="Times New Roman" panose="02020603050405020304" pitchFamily="18" charset="0"/>
                <a:cs typeface="Times New Roman" panose="02020603050405020304" pitchFamily="18" charset="0"/>
              </a:rPr>
              <a:t>родителя (законного представители) </a:t>
            </a:r>
            <a:r>
              <a:rPr lang="ru-RU" sz="1600" dirty="0" smtClean="0">
                <a:latin typeface="Times New Roman" panose="02020603050405020304" pitchFamily="18" charset="0"/>
                <a:cs typeface="Times New Roman" panose="02020603050405020304" pitchFamily="18" charset="0"/>
              </a:rPr>
              <a:t>ребенка об </a:t>
            </a:r>
            <a:r>
              <a:rPr lang="ru-RU" sz="1600" dirty="0">
                <a:latin typeface="Times New Roman" panose="02020603050405020304" pitchFamily="18" charset="0"/>
                <a:cs typeface="Times New Roman" panose="02020603050405020304" pitchFamily="18" charset="0"/>
              </a:rPr>
              <a:t>обращении </a:t>
            </a: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тестирующую организацию для записи на Тестирование не </a:t>
            </a:r>
            <a:r>
              <a:rPr lang="ru-RU" sz="1600" dirty="0" smtClean="0">
                <a:latin typeface="Times New Roman" panose="02020603050405020304" pitchFamily="18" charset="0"/>
                <a:cs typeface="Times New Roman" panose="02020603050405020304" pitchFamily="18" charset="0"/>
              </a:rPr>
              <a:t>позднее, </a:t>
            </a:r>
            <a:r>
              <a:rPr lang="ru-RU" sz="1600" b="1" dirty="0">
                <a:latin typeface="Times New Roman" panose="02020603050405020304" pitchFamily="18" charset="0"/>
                <a:cs typeface="Times New Roman" panose="02020603050405020304" pitchFamily="18" charset="0"/>
              </a:rPr>
              <a:t>чем через 7 рабочих дней </a:t>
            </a:r>
            <a:r>
              <a:rPr lang="ru-RU" sz="1600" dirty="0">
                <a:latin typeface="Times New Roman" panose="02020603050405020304" pitchFamily="18" charset="0"/>
                <a:cs typeface="Times New Roman" panose="02020603050405020304" pitchFamily="18" charset="0"/>
              </a:rPr>
              <a:t>после дня получения </a:t>
            </a:r>
            <a:r>
              <a:rPr lang="ru-RU" sz="1600" dirty="0" smtClean="0">
                <a:latin typeface="Times New Roman" panose="02020603050405020304" pitchFamily="18" charset="0"/>
                <a:cs typeface="Times New Roman" panose="02020603050405020304" pitchFamily="18" charset="0"/>
              </a:rPr>
              <a:t>Направления;</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 Направить скан-копию Направления по </a:t>
            </a:r>
            <a:r>
              <a:rPr lang="ru-RU" sz="1600" dirty="0">
                <a:latin typeface="Times New Roman" panose="02020603050405020304" pitchFamily="18" charset="0"/>
                <a:cs typeface="Times New Roman" panose="02020603050405020304" pitchFamily="18" charset="0"/>
              </a:rPr>
              <a:t>защищенному каналу связи в тестирующую организацию и орган местного самоуправления, осуществляющий управление в сфере образования.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7900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0" y="6380533"/>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a:extLst>
              <a:ext uri="{FF2B5EF4-FFF2-40B4-BE49-F238E27FC236}">
                <a16:creationId xmlns:a16="http://schemas.microsoft.com/office/drawing/2014/main" id="{812AC915-A21A-4054-9016-520E19F10099}"/>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17" name="Стрелка вниз 16"/>
          <p:cNvSpPr/>
          <p:nvPr/>
        </p:nvSpPr>
        <p:spPr>
          <a:xfrm>
            <a:off x="6139358" y="831273"/>
            <a:ext cx="536171" cy="540327"/>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12773" y="317596"/>
            <a:ext cx="3981797" cy="338554"/>
          </a:xfrm>
          <a:prstGeom prst="rect">
            <a:avLst/>
          </a:prstGeom>
          <a:solidFill>
            <a:srgbClr val="A6CCEC"/>
          </a:solidFill>
          <a:ln>
            <a:solidFill>
              <a:schemeClr val="tx1"/>
            </a:solidFill>
          </a:ln>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       Общеобразовательная организация</a:t>
            </a:r>
            <a:endParaRPr lang="ru-RU" sz="16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15713" y="1371600"/>
            <a:ext cx="10847291" cy="5262979"/>
          </a:xfrm>
          <a:prstGeom prst="rect">
            <a:avLst/>
          </a:prstGeom>
        </p:spPr>
        <p:txBody>
          <a:bodyPr wrap="square">
            <a:spAutoFit/>
          </a:bodyPr>
          <a:lstStyle/>
          <a:p>
            <a:pPr algn="just"/>
            <a:r>
              <a:rPr lang="ru-RU" sz="1600" b="1" i="1" dirty="0">
                <a:latin typeface="Times New Roman" panose="02020603050405020304" pitchFamily="18" charset="0"/>
                <a:ea typeface="Calibri" panose="020F0502020204030204" pitchFamily="34" charset="0"/>
                <a:cs typeface="Times New Roman" panose="02020603050405020304" pitchFamily="18" charset="0"/>
              </a:rPr>
              <a:t>3</a:t>
            </a:r>
            <a:r>
              <a:rPr lang="ru-RU" sz="1600" b="1" i="1" dirty="0" smtClean="0">
                <a:latin typeface="Times New Roman" panose="02020603050405020304" pitchFamily="18" charset="0"/>
                <a:ea typeface="Calibri" panose="020F0502020204030204" pitchFamily="34" charset="0"/>
                <a:cs typeface="Times New Roman" panose="02020603050405020304" pitchFamily="18" charset="0"/>
              </a:rPr>
              <a:t> этап. </a:t>
            </a:r>
            <a:r>
              <a:rPr lang="ru-RU" sz="1600" b="1" i="1" dirty="0">
                <a:latin typeface="Times New Roman" panose="02020603050405020304" pitchFamily="18" charset="0"/>
                <a:cs typeface="Times New Roman" panose="02020603050405020304" pitchFamily="18" charset="0"/>
              </a:rPr>
              <a:t>Порядок действий образовательной организации после проведения </a:t>
            </a:r>
            <a:r>
              <a:rPr lang="ru-RU" sz="1600" b="1" i="1" dirty="0" smtClean="0">
                <a:latin typeface="Times New Roman" panose="02020603050405020304" pitchFamily="18" charset="0"/>
                <a:cs typeface="Times New Roman" panose="02020603050405020304" pitchFamily="18" charset="0"/>
              </a:rPr>
              <a:t>Тестирования</a:t>
            </a:r>
            <a:r>
              <a:rPr lang="ru-RU" sz="1600" b="1" dirty="0" smtClean="0">
                <a:latin typeface="Times New Roman" panose="02020603050405020304" pitchFamily="18" charset="0"/>
                <a:cs typeface="Times New Roman" panose="02020603050405020304" pitchFamily="18" charset="0"/>
              </a:rPr>
              <a:t>: </a:t>
            </a:r>
          </a:p>
          <a:p>
            <a:pPr algn="just"/>
            <a:endParaRPr lang="ru-RU" sz="1600" b="1" i="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Получить по защищенному каналу связи от тестирующей организации скан-копию протокола (выписку из протокола) результатов проведения тестирования на знание русского </a:t>
            </a:r>
            <a:r>
              <a:rPr lang="ru-RU" sz="1600" dirty="0" smtClean="0">
                <a:latin typeface="Times New Roman" panose="02020603050405020304" pitchFamily="18" charset="0"/>
                <a:cs typeface="Times New Roman" panose="02020603050405020304" pitchFamily="18" charset="0"/>
              </a:rPr>
              <a:t>языка. (</a:t>
            </a:r>
            <a:r>
              <a:rPr lang="ru-RU" sz="1600" dirty="0">
                <a:latin typeface="Times New Roman" panose="02020603050405020304" pitchFamily="18" charset="0"/>
                <a:cs typeface="Times New Roman" panose="02020603050405020304" pitchFamily="18" charset="0"/>
              </a:rPr>
              <a:t>Приложение 7</a:t>
            </a:r>
            <a:r>
              <a:rPr lang="ru-RU" sz="1600" dirty="0" smtClean="0">
                <a:latin typeface="Times New Roman" panose="02020603050405020304" pitchFamily="18" charset="0"/>
                <a:cs typeface="Times New Roman" panose="02020603050405020304" pitchFamily="18" charset="0"/>
              </a:rPr>
              <a:t>); </a:t>
            </a:r>
          </a:p>
          <a:p>
            <a:pPr algn="just"/>
            <a:endParaRPr lang="ru-RU" sz="1600" dirty="0" smtClean="0">
              <a:latin typeface="Times New Roman" panose="02020603050405020304" pitchFamily="18" charset="0"/>
              <a:cs typeface="Times New Roman" panose="02020603050405020304" pitchFamily="18" charset="0"/>
            </a:endParaRPr>
          </a:p>
          <a:p>
            <a:pPr lvl="0" algn="just"/>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Ознакомить родителя (законного представители) ребенка, являющегося иностранным гражданином или лицом без гражданства, </a:t>
            </a:r>
            <a:r>
              <a:rPr lang="ru-RU" sz="1600" dirty="0" smtClean="0">
                <a:latin typeface="Times New Roman" panose="02020603050405020304" pitchFamily="18" charset="0"/>
                <a:cs typeface="Times New Roman" panose="02020603050405020304" pitchFamily="18" charset="0"/>
              </a:rPr>
              <a:t>с </a:t>
            </a:r>
            <a:r>
              <a:rPr lang="ru-RU" sz="1600" dirty="0">
                <a:latin typeface="Times New Roman" panose="02020603050405020304" pitchFamily="18" charset="0"/>
                <a:cs typeface="Times New Roman" panose="02020603050405020304" pitchFamily="18" charset="0"/>
              </a:rPr>
              <a:t>результатом проведения </a:t>
            </a:r>
            <a:r>
              <a:rPr lang="ru-RU" sz="1600" dirty="0" smtClean="0">
                <a:latin typeface="Times New Roman" panose="02020603050405020304" pitchFamily="18" charset="0"/>
                <a:cs typeface="Times New Roman" panose="02020603050405020304" pitchFamily="18" charset="0"/>
              </a:rPr>
              <a:t>Тестирования. Факт </a:t>
            </a:r>
            <a:r>
              <a:rPr lang="ru-RU" sz="1600" dirty="0">
                <a:latin typeface="Times New Roman" panose="02020603050405020304" pitchFamily="18" charset="0"/>
                <a:cs typeface="Times New Roman" panose="02020603050405020304" pitchFamily="18" charset="0"/>
              </a:rPr>
              <a:t>ознакомления с результатом проведения Тестирования фиксируется личной подписью родителей (законных представителей) ребенка, </a:t>
            </a: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протоколе (выписке из протокола) результатов проведения </a:t>
            </a:r>
            <a:r>
              <a:rPr lang="ru-RU" sz="1600" dirty="0" smtClean="0">
                <a:latin typeface="Times New Roman" panose="02020603050405020304" pitchFamily="18" charset="0"/>
                <a:cs typeface="Times New Roman" panose="02020603050405020304" pitchFamily="18" charset="0"/>
              </a:rPr>
              <a:t>Тестирования;</a:t>
            </a:r>
          </a:p>
          <a:p>
            <a:pPr lvl="0" algn="just"/>
            <a:endParaRPr lang="ru-RU" sz="1600" dirty="0" smtClean="0">
              <a:latin typeface="Times New Roman" panose="02020603050405020304" pitchFamily="18" charset="0"/>
              <a:cs typeface="Times New Roman" panose="02020603050405020304" pitchFamily="18" charset="0"/>
            </a:endParaRPr>
          </a:p>
          <a:p>
            <a:pPr lvl="0"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случае успешного прохождения </a:t>
            </a:r>
            <a:r>
              <a:rPr lang="ru-RU" sz="1600" dirty="0" smtClean="0">
                <a:latin typeface="Times New Roman" panose="02020603050405020304" pitchFamily="18" charset="0"/>
                <a:cs typeface="Times New Roman" panose="02020603050405020304" pitchFamily="18" charset="0"/>
              </a:rPr>
              <a:t>Тестирования, образовательная организация издает </a:t>
            </a:r>
            <a:r>
              <a:rPr lang="ru-RU" sz="1600" dirty="0">
                <a:latin typeface="Times New Roman" panose="02020603050405020304" pitchFamily="18" charset="0"/>
                <a:cs typeface="Times New Roman" panose="02020603050405020304" pitchFamily="18" charset="0"/>
              </a:rPr>
              <a:t>распорядительный акт о приеме на обучение </a:t>
            </a:r>
            <a:r>
              <a:rPr lang="ru-RU" sz="1600" dirty="0" smtClean="0">
                <a:latin typeface="Times New Roman" panose="02020603050405020304" pitchFamily="18" charset="0"/>
                <a:cs typeface="Times New Roman" panose="02020603050405020304" pitchFamily="18" charset="0"/>
              </a:rPr>
              <a:t>ребенка;</a:t>
            </a:r>
          </a:p>
          <a:p>
            <a:pPr lvl="0" algn="just"/>
            <a:endParaRPr lang="ru-RU" sz="1600" dirty="0" smtClean="0">
              <a:latin typeface="Times New Roman" panose="02020603050405020304" pitchFamily="18" charset="0"/>
              <a:cs typeface="Times New Roman" panose="02020603050405020304" pitchFamily="18" charset="0"/>
            </a:endParaRPr>
          </a:p>
          <a:p>
            <a:pPr lvl="0" algn="just"/>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Информировать не позднее </a:t>
            </a:r>
            <a:r>
              <a:rPr lang="ru-RU" sz="1600" b="1" dirty="0">
                <a:latin typeface="Times New Roman" panose="02020603050405020304" pitchFamily="18" charset="0"/>
                <a:cs typeface="Times New Roman" panose="02020603050405020304" pitchFamily="18" charset="0"/>
              </a:rPr>
              <a:t>23 числа каждого месяца</a:t>
            </a:r>
            <a:r>
              <a:rPr lang="ru-RU" sz="1600" dirty="0">
                <a:latin typeface="Times New Roman" panose="02020603050405020304" pitchFamily="18" charset="0"/>
                <a:cs typeface="Times New Roman" panose="02020603050405020304" pitchFamily="18" charset="0"/>
              </a:rPr>
              <a:t> орган местного самоуправления, осуществляющий управление в сфере </a:t>
            </a:r>
            <a:r>
              <a:rPr lang="ru-RU" sz="1600" dirty="0" smtClean="0">
                <a:latin typeface="Times New Roman" panose="02020603050405020304" pitchFamily="18" charset="0"/>
                <a:cs typeface="Times New Roman" panose="02020603050405020304" pitchFamily="18" charset="0"/>
              </a:rPr>
              <a:t>образования, </a:t>
            </a:r>
            <a:r>
              <a:rPr lang="ru-RU" sz="1600" dirty="0">
                <a:latin typeface="Times New Roman" panose="02020603050405020304" pitchFamily="18" charset="0"/>
                <a:cs typeface="Times New Roman" panose="02020603050405020304" pitchFamily="18" charset="0"/>
              </a:rPr>
              <a:t>о результатах Тестирования и </a:t>
            </a:r>
            <a:r>
              <a:rPr lang="ru-RU" sz="1600" dirty="0" smtClean="0">
                <a:latin typeface="Times New Roman" panose="02020603050405020304" pitchFamily="18" charset="0"/>
                <a:cs typeface="Times New Roman" panose="02020603050405020304" pitchFamily="18" charset="0"/>
              </a:rPr>
              <a:t>зачислении ребенка в школу (Приложение 7);</a:t>
            </a:r>
          </a:p>
          <a:p>
            <a:pPr lvl="0" algn="just"/>
            <a:endParaRPr lang="ru-RU" sz="1600" dirty="0" smtClean="0">
              <a:latin typeface="Times New Roman" panose="02020603050405020304" pitchFamily="18" charset="0"/>
              <a:cs typeface="Times New Roman" panose="02020603050405020304" pitchFamily="18" charset="0"/>
            </a:endParaRPr>
          </a:p>
          <a:p>
            <a:pPr lvl="0" algn="just"/>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случае, если результатом Тестирования является «недостаточный уровень знания русского языка», соответствующая отметка об этом делается в журнале приема заявлений о приеме на обучение. Заявление для приема на обучение возвращается заявителю без его </a:t>
            </a:r>
            <a:r>
              <a:rPr lang="ru-RU" sz="1600" dirty="0" smtClean="0">
                <a:latin typeface="Times New Roman" panose="02020603050405020304" pitchFamily="18" charset="0"/>
                <a:cs typeface="Times New Roman" panose="02020603050405020304" pitchFamily="18" charset="0"/>
              </a:rPr>
              <a:t>рассмотрения. Иностранному </a:t>
            </a:r>
            <a:r>
              <a:rPr lang="ru-RU" sz="1600" dirty="0">
                <a:latin typeface="Times New Roman" panose="02020603050405020304" pitchFamily="18" charset="0"/>
                <a:cs typeface="Times New Roman" panose="02020603050405020304" pitchFamily="18" charset="0"/>
              </a:rPr>
              <a:t>гражданину предлагается пройти дополнительное обучение по русскому </a:t>
            </a:r>
            <a:r>
              <a:rPr lang="ru-RU" sz="1600" dirty="0" smtClean="0">
                <a:latin typeface="Times New Roman" panose="02020603050405020304" pitchFamily="18" charset="0"/>
                <a:cs typeface="Times New Roman" panose="02020603050405020304" pitchFamily="18" charset="0"/>
              </a:rPr>
              <a:t>языку и не менее, </a:t>
            </a:r>
            <a:r>
              <a:rPr lang="ru-RU" sz="1600" b="1" dirty="0" smtClean="0">
                <a:latin typeface="Times New Roman" panose="02020603050405020304" pitchFamily="18" charset="0"/>
                <a:cs typeface="Times New Roman" panose="02020603050405020304" pitchFamily="18" charset="0"/>
              </a:rPr>
              <a:t>чем через 3 месяца </a:t>
            </a:r>
            <a:r>
              <a:rPr lang="ru-RU" sz="1600" dirty="0" smtClean="0">
                <a:latin typeface="Times New Roman" panose="02020603050405020304" pitchFamily="18" charset="0"/>
                <a:cs typeface="Times New Roman" panose="02020603050405020304" pitchFamily="18" charset="0"/>
              </a:rPr>
              <a:t>пройти повторно Тестирование.</a:t>
            </a:r>
            <a:endParaRPr lang="ru-RU" sz="1600" dirty="0">
              <a:latin typeface="Times New Roman" panose="02020603050405020304" pitchFamily="18" charset="0"/>
              <a:cs typeface="Times New Roman" panose="02020603050405020304" pitchFamily="18" charset="0"/>
            </a:endParaRPr>
          </a:p>
          <a:p>
            <a:pPr lvl="0" algn="just"/>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500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0" y="6380533"/>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a:extLst>
              <a:ext uri="{FF2B5EF4-FFF2-40B4-BE49-F238E27FC236}">
                <a16:creationId xmlns:a16="http://schemas.microsoft.com/office/drawing/2014/main" id="{812AC915-A21A-4054-9016-520E19F10099}"/>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17" name="Стрелка вниз 16"/>
          <p:cNvSpPr/>
          <p:nvPr/>
        </p:nvSpPr>
        <p:spPr>
          <a:xfrm>
            <a:off x="6139358" y="831273"/>
            <a:ext cx="536171" cy="540327"/>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12773" y="317596"/>
            <a:ext cx="3981797" cy="338554"/>
          </a:xfrm>
          <a:prstGeom prst="rect">
            <a:avLst/>
          </a:prstGeom>
          <a:solidFill>
            <a:srgbClr val="A6CCEC"/>
          </a:solidFill>
          <a:ln>
            <a:solidFill>
              <a:schemeClr val="tx1"/>
            </a:solidFill>
          </a:ln>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       Общеобразовательная организация</a:t>
            </a:r>
            <a:endParaRPr lang="ru-RU" sz="16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15713" y="1371600"/>
            <a:ext cx="10847291" cy="2308324"/>
          </a:xfrm>
          <a:prstGeom prst="rect">
            <a:avLst/>
          </a:prstGeom>
        </p:spPr>
        <p:txBody>
          <a:bodyPr wrap="square">
            <a:spAutoFit/>
          </a:bodyPr>
          <a:lstStyle/>
          <a:p>
            <a:pPr algn="just"/>
            <a:r>
              <a:rPr lang="ru-RU" sz="1600" b="1" i="1" dirty="0">
                <a:latin typeface="Times New Roman" panose="02020603050405020304" pitchFamily="18" charset="0"/>
                <a:ea typeface="Calibri" panose="020F0502020204030204" pitchFamily="34" charset="0"/>
                <a:cs typeface="Times New Roman" panose="02020603050405020304" pitchFamily="18" charset="0"/>
              </a:rPr>
              <a:t>3</a:t>
            </a:r>
            <a:r>
              <a:rPr lang="ru-RU" sz="1600" b="1" i="1" dirty="0" smtClean="0">
                <a:latin typeface="Times New Roman" panose="02020603050405020304" pitchFamily="18" charset="0"/>
                <a:ea typeface="Calibri" panose="020F0502020204030204" pitchFamily="34" charset="0"/>
                <a:cs typeface="Times New Roman" panose="02020603050405020304" pitchFamily="18" charset="0"/>
              </a:rPr>
              <a:t> этап. </a:t>
            </a:r>
            <a:r>
              <a:rPr lang="ru-RU" sz="1600" b="1" i="1" dirty="0">
                <a:latin typeface="Times New Roman" panose="02020603050405020304" pitchFamily="18" charset="0"/>
                <a:cs typeface="Times New Roman" panose="02020603050405020304" pitchFamily="18" charset="0"/>
              </a:rPr>
              <a:t>Порядок действий образовательной организации после проведения </a:t>
            </a:r>
            <a:r>
              <a:rPr lang="ru-RU" sz="1600" b="1" i="1" dirty="0" smtClean="0">
                <a:latin typeface="Times New Roman" panose="02020603050405020304" pitchFamily="18" charset="0"/>
                <a:cs typeface="Times New Roman" panose="02020603050405020304" pitchFamily="18" charset="0"/>
              </a:rPr>
              <a:t>Тестирования</a:t>
            </a:r>
            <a:r>
              <a:rPr lang="ru-RU" sz="1600" b="1" dirty="0" smtClean="0">
                <a:latin typeface="Times New Roman" panose="02020603050405020304" pitchFamily="18" charset="0"/>
                <a:cs typeface="Times New Roman" panose="02020603050405020304" pitchFamily="18" charset="0"/>
              </a:rPr>
              <a:t>: </a:t>
            </a:r>
          </a:p>
          <a:p>
            <a:pPr algn="just"/>
            <a:endParaRPr lang="ru-RU" sz="1600" b="1" i="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случае несогласия родителя (законного представителя) </a:t>
            </a:r>
            <a:r>
              <a:rPr lang="ru-RU" sz="1600" dirty="0" smtClean="0">
                <a:latin typeface="Times New Roman" panose="02020603050405020304" pitchFamily="18" charset="0"/>
                <a:cs typeface="Times New Roman" panose="02020603050405020304" pitchFamily="18" charset="0"/>
              </a:rPr>
              <a:t>ребенка с </a:t>
            </a:r>
            <a:r>
              <a:rPr lang="ru-RU" sz="1600" dirty="0">
                <a:latin typeface="Times New Roman" panose="02020603050405020304" pitchFamily="18" charset="0"/>
                <a:cs typeface="Times New Roman" panose="02020603050405020304" pitchFamily="18" charset="0"/>
              </a:rPr>
              <a:t>результатами Тестирования, информировать их о праве подать апелляцию о несогласии с выставленными баллами </a:t>
            </a:r>
            <a:r>
              <a:rPr lang="ru-RU" sz="1600" b="1" dirty="0">
                <a:latin typeface="Times New Roman" panose="02020603050405020304" pitchFamily="18" charset="0"/>
                <a:cs typeface="Times New Roman" panose="02020603050405020304" pitchFamily="18" charset="0"/>
              </a:rPr>
              <a:t>не позднее двух рабочих дней </a:t>
            </a:r>
            <a:r>
              <a:rPr lang="ru-RU" sz="1600" dirty="0">
                <a:latin typeface="Times New Roman" panose="02020603050405020304" pitchFamily="18" charset="0"/>
                <a:cs typeface="Times New Roman" panose="02020603050405020304" pitchFamily="18" charset="0"/>
              </a:rPr>
              <a:t>с даты ознакомления с результатом Тестирования </a:t>
            </a:r>
            <a:r>
              <a:rPr lang="ru-RU" sz="1600" dirty="0" smtClean="0">
                <a:latin typeface="Times New Roman" panose="02020603050405020304" pitchFamily="18" charset="0"/>
                <a:cs typeface="Times New Roman" panose="02020603050405020304" pitchFamily="18" charset="0"/>
              </a:rPr>
              <a:t>(Приложение </a:t>
            </a:r>
            <a:r>
              <a:rPr lang="ru-RU" sz="1600" dirty="0">
                <a:latin typeface="Times New Roman" panose="02020603050405020304" pitchFamily="18" charset="0"/>
                <a:cs typeface="Times New Roman" panose="02020603050405020304" pitchFamily="18" charset="0"/>
              </a:rPr>
              <a:t>11</a:t>
            </a:r>
            <a:r>
              <a:rPr lang="ru-RU" sz="1600" dirty="0" smtClean="0">
                <a:latin typeface="Times New Roman" panose="02020603050405020304" pitchFamily="18" charset="0"/>
                <a:cs typeface="Times New Roman" panose="02020603050405020304" pitchFamily="18" charset="0"/>
              </a:rPr>
              <a:t>);</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Принимать </a:t>
            </a:r>
            <a:r>
              <a:rPr lang="ru-RU" sz="1600" dirty="0">
                <a:latin typeface="Times New Roman" panose="02020603050405020304" pitchFamily="18" charset="0"/>
                <a:cs typeface="Times New Roman" panose="02020603050405020304" pitchFamily="18" charset="0"/>
              </a:rPr>
              <a:t>апелляцию о несогласии с выставленными баллами и </a:t>
            </a:r>
            <a:r>
              <a:rPr lang="ru-RU" sz="1600" dirty="0" smtClean="0">
                <a:latin typeface="Times New Roman" panose="02020603050405020304" pitchFamily="18" charset="0"/>
                <a:cs typeface="Times New Roman" panose="02020603050405020304" pitchFamily="18" charset="0"/>
              </a:rPr>
              <a:t>направлять </a:t>
            </a:r>
            <a:r>
              <a:rPr lang="ru-RU" sz="1600" dirty="0">
                <a:latin typeface="Times New Roman" panose="02020603050405020304" pitchFamily="18" charset="0"/>
                <a:cs typeface="Times New Roman" panose="02020603050405020304" pitchFamily="18" charset="0"/>
              </a:rPr>
              <a:t>скан-копию по защищенному каналу связи в апелляционную комиссию </a:t>
            </a:r>
            <a:r>
              <a:rPr lang="ru-RU" sz="1600" b="1" dirty="0">
                <a:latin typeface="Times New Roman" panose="02020603050405020304" pitchFamily="18" charset="0"/>
                <a:cs typeface="Times New Roman" panose="02020603050405020304" pitchFamily="18" charset="0"/>
              </a:rPr>
              <a:t>не позднее 1 рабочего дня</a:t>
            </a:r>
            <a:r>
              <a:rPr lang="ru-RU" sz="1600" dirty="0">
                <a:latin typeface="Times New Roman" panose="02020603050405020304" pitchFamily="18" charset="0"/>
                <a:cs typeface="Times New Roman" panose="02020603050405020304" pitchFamily="18" charset="0"/>
              </a:rPr>
              <a:t>, следующего за днем принятия апелляции. </a:t>
            </a:r>
          </a:p>
          <a:p>
            <a:pPr algn="just"/>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8714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0" y="6380533"/>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a:extLst>
              <a:ext uri="{FF2B5EF4-FFF2-40B4-BE49-F238E27FC236}">
                <a16:creationId xmlns:a16="http://schemas.microsoft.com/office/drawing/2014/main" id="{812AC915-A21A-4054-9016-520E19F10099}"/>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17" name="Стрелка вниз 16"/>
          <p:cNvSpPr/>
          <p:nvPr/>
        </p:nvSpPr>
        <p:spPr>
          <a:xfrm>
            <a:off x="6139358" y="831273"/>
            <a:ext cx="536171" cy="540327"/>
          </a:xfrm>
          <a:prstGeom prst="downArrow">
            <a:avLst/>
          </a:prstGeom>
          <a:solidFill>
            <a:srgbClr val="F2A0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816658" y="346655"/>
            <a:ext cx="4574027" cy="338554"/>
          </a:xfrm>
          <a:prstGeom prst="rect">
            <a:avLst/>
          </a:prstGeom>
          <a:solidFill>
            <a:srgbClr val="F2A0EE"/>
          </a:solidFill>
          <a:ln>
            <a:solidFill>
              <a:schemeClr val="tx1"/>
            </a:solidFill>
          </a:ln>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       2). ТЕСТИРУЮЩАЯ ОРГАНИЗАЦИЯ</a:t>
            </a:r>
            <a:endParaRPr lang="ru-RU" sz="16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15713" y="1371600"/>
            <a:ext cx="10847291" cy="4524315"/>
          </a:xfrm>
          <a:prstGeom prst="rect">
            <a:avLst/>
          </a:prstGeom>
        </p:spPr>
        <p:txBody>
          <a:bodyPr wrap="square">
            <a:spAutoFit/>
          </a:bodyPr>
          <a:lstStyle/>
          <a:p>
            <a:pPr algn="just"/>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Получить от образовательной(</a:t>
            </a:r>
            <a:r>
              <a:rPr lang="ru-RU" sz="1600" dirty="0" err="1">
                <a:latin typeface="Times New Roman" panose="02020603050405020304" pitchFamily="18" charset="0"/>
                <a:cs typeface="Times New Roman" panose="02020603050405020304" pitchFamily="18" charset="0"/>
              </a:rPr>
              <a:t>ых</a:t>
            </a:r>
            <a:r>
              <a:rPr lang="ru-RU" sz="1600" dirty="0">
                <a:latin typeface="Times New Roman" panose="02020603050405020304" pitchFamily="18" charset="0"/>
                <a:cs typeface="Times New Roman" panose="02020603050405020304" pitchFamily="18" charset="0"/>
              </a:rPr>
              <a:t>) организации(й) по защищенному каналу связи скан-копию Направления (Приложение 5), выданное родителю (законному представителю) ребенка, являющегося иностранным гражданином или лицом без гражданства, или поступающему, являющегося иностранным гражданином или лицом без гражданства, на прохождение Тестирования на знание русского </a:t>
            </a:r>
            <a:r>
              <a:rPr lang="ru-RU" sz="1600" dirty="0" smtClean="0">
                <a:latin typeface="Times New Roman" panose="02020603050405020304" pitchFamily="18" charset="0"/>
                <a:cs typeface="Times New Roman" panose="02020603050405020304" pitchFamily="18" charset="0"/>
              </a:rPr>
              <a:t>языка;</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При </a:t>
            </a:r>
            <a:r>
              <a:rPr lang="ru-RU" sz="1600" dirty="0">
                <a:latin typeface="Times New Roman" panose="02020603050405020304" pitchFamily="18" charset="0"/>
                <a:cs typeface="Times New Roman" panose="02020603050405020304" pitchFamily="18" charset="0"/>
              </a:rPr>
              <a:t>обращении родителя (законного представителя) ребенка, </a:t>
            </a:r>
            <a:r>
              <a:rPr lang="ru-RU" sz="1600" dirty="0" smtClean="0">
                <a:latin typeface="Times New Roman" panose="02020603050405020304" pitchFamily="18" charset="0"/>
                <a:cs typeface="Times New Roman" panose="02020603050405020304" pitchFamily="18" charset="0"/>
              </a:rPr>
              <a:t>определить </a:t>
            </a:r>
            <a:r>
              <a:rPr lang="ru-RU" sz="1600" dirty="0">
                <a:latin typeface="Times New Roman" panose="02020603050405020304" pitchFamily="18" charset="0"/>
                <a:cs typeface="Times New Roman" panose="02020603050405020304" pitchFamily="18" charset="0"/>
              </a:rPr>
              <a:t>дату и время проведения </a:t>
            </a:r>
            <a:r>
              <a:rPr lang="ru-RU" sz="1600" dirty="0" smtClean="0">
                <a:latin typeface="Times New Roman" panose="02020603050405020304" pitchFamily="18" charset="0"/>
                <a:cs typeface="Times New Roman" panose="02020603050405020304" pitchFamily="18" charset="0"/>
              </a:rPr>
              <a:t>Тестирования;</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Указать в Направлении, предъявленным родителем (законным представителем) или поступающим, дату и время проведения </a:t>
            </a:r>
            <a:r>
              <a:rPr lang="ru-RU" sz="1600" dirty="0" smtClean="0">
                <a:latin typeface="Times New Roman" panose="02020603050405020304" pitchFamily="18" charset="0"/>
                <a:cs typeface="Times New Roman" panose="02020603050405020304" pitchFamily="18" charset="0"/>
              </a:rPr>
              <a:t>Тестирования;</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Направить в органы местного самоуправления, осуществляющие управление в сфере образования, заявку на предоставление диагностических материалов </a:t>
            </a:r>
            <a:r>
              <a:rPr lang="ru-RU" sz="1600" b="1" dirty="0">
                <a:latin typeface="Times New Roman" panose="02020603050405020304" pitchFamily="18" charset="0"/>
                <a:cs typeface="Times New Roman" panose="02020603050405020304" pitchFamily="18" charset="0"/>
              </a:rPr>
              <a:t>– до 23 числа каждого </a:t>
            </a:r>
            <a:r>
              <a:rPr lang="ru-RU" sz="1600" b="1" dirty="0" smtClean="0">
                <a:latin typeface="Times New Roman" panose="02020603050405020304" pitchFamily="18" charset="0"/>
                <a:cs typeface="Times New Roman" panose="02020603050405020304" pitchFamily="18" charset="0"/>
              </a:rPr>
              <a:t>месяца</a:t>
            </a:r>
            <a:r>
              <a:rPr lang="ru-RU" sz="1600" dirty="0" smtClean="0">
                <a:latin typeface="Times New Roman" panose="02020603050405020304" pitchFamily="18" charset="0"/>
                <a:cs typeface="Times New Roman" panose="02020603050405020304" pitchFamily="18" charset="0"/>
              </a:rPr>
              <a:t>;</a:t>
            </a: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Осуществлять организацию подготовки и проведения тестирования в запланированную </a:t>
            </a:r>
            <a:r>
              <a:rPr lang="ru-RU" sz="1600" dirty="0" smtClean="0">
                <a:latin typeface="Times New Roman" panose="02020603050405020304" pitchFamily="18" charset="0"/>
                <a:cs typeface="Times New Roman" panose="02020603050405020304" pitchFamily="18" charset="0"/>
              </a:rPr>
              <a:t>дату;</a:t>
            </a:r>
          </a:p>
          <a:p>
            <a:pPr algn="just"/>
            <a:endParaRPr lang="ru-RU" sz="1600" dirty="0" smtClean="0">
              <a:latin typeface="Times New Roman" panose="02020603050405020304" pitchFamily="18" charset="0"/>
              <a:cs typeface="Times New Roman" panose="02020603050405020304" pitchFamily="18" charset="0"/>
            </a:endParaRPr>
          </a:p>
          <a:p>
            <a:pPr lvl="0"/>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случае, </a:t>
            </a:r>
            <a:r>
              <a:rPr lang="ru-RU" sz="1600" dirty="0" smtClean="0">
                <a:latin typeface="Times New Roman" panose="02020603050405020304" pitchFamily="18" charset="0"/>
                <a:cs typeface="Times New Roman" panose="02020603050405020304" pitchFamily="18" charset="0"/>
              </a:rPr>
              <a:t>если родитель </a:t>
            </a:r>
            <a:r>
              <a:rPr lang="ru-RU" sz="1600" dirty="0">
                <a:latin typeface="Times New Roman" panose="02020603050405020304" pitchFamily="18" charset="0"/>
                <a:cs typeface="Times New Roman" panose="02020603050405020304" pitchFamily="18" charset="0"/>
              </a:rPr>
              <a:t>(законный представитель) </a:t>
            </a:r>
            <a:r>
              <a:rPr lang="ru-RU" sz="1600" dirty="0" smtClean="0">
                <a:latin typeface="Times New Roman" panose="02020603050405020304" pitchFamily="18" charset="0"/>
                <a:cs typeface="Times New Roman" panose="02020603050405020304" pitchFamily="18" charset="0"/>
              </a:rPr>
              <a:t>ребенка</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не </a:t>
            </a:r>
            <a:r>
              <a:rPr lang="ru-RU" sz="1600" dirty="0">
                <a:latin typeface="Times New Roman" panose="02020603050405020304" pitchFamily="18" charset="0"/>
                <a:cs typeface="Times New Roman" panose="02020603050405020304" pitchFamily="18" charset="0"/>
              </a:rPr>
              <a:t>обратился для записи на Т</a:t>
            </a:r>
            <a:r>
              <a:rPr lang="ru-RU" sz="1600" dirty="0" smtClean="0">
                <a:latin typeface="Times New Roman" panose="02020603050405020304" pitchFamily="18" charset="0"/>
                <a:cs typeface="Times New Roman" panose="02020603050405020304" pitchFamily="18" charset="0"/>
              </a:rPr>
              <a:t>естирование или не явился на Тестирование, направить </a:t>
            </a:r>
            <a:r>
              <a:rPr lang="ru-RU" sz="1600" dirty="0">
                <a:latin typeface="Times New Roman" panose="02020603050405020304" pitchFamily="18" charset="0"/>
                <a:cs typeface="Times New Roman" panose="02020603050405020304" pitchFamily="18" charset="0"/>
              </a:rPr>
              <a:t>информацию о данных фактах неявки в образовательную организацию, выдавшую Направление на Тестирование</a:t>
            </a:r>
            <a:r>
              <a:rPr lang="ru-RU" sz="1600" dirty="0" smtClean="0">
                <a:latin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4497" y="157941"/>
            <a:ext cx="1198507" cy="1182527"/>
          </a:xfrm>
          <a:prstGeom prst="rect">
            <a:avLst/>
          </a:prstGeom>
        </p:spPr>
      </p:pic>
    </p:spTree>
    <p:extLst>
      <p:ext uri="{BB962C8B-B14F-4D97-AF65-F5344CB8AC3E}">
        <p14:creationId xmlns:p14="http://schemas.microsoft.com/office/powerpoint/2010/main" val="428481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78C29D76-3C23-4EAE-AF11-44DF7DEEF9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45" y="301115"/>
            <a:ext cx="1008222" cy="1008222"/>
          </a:xfrm>
          <a:prstGeom prst="rect">
            <a:avLst/>
          </a:prstGeom>
        </p:spPr>
      </p:pic>
      <p:sp>
        <p:nvSpPr>
          <p:cNvPr id="23" name="Прямоугольник 22">
            <a:extLst>
              <a:ext uri="{FF2B5EF4-FFF2-40B4-BE49-F238E27FC236}">
                <a16:creationId xmlns:a16="http://schemas.microsoft.com/office/drawing/2014/main" id="{812AC915-A21A-4054-9016-520E19F10099}"/>
              </a:ext>
            </a:extLst>
          </p:cNvPr>
          <p:cNvSpPr/>
          <p:nvPr/>
        </p:nvSpPr>
        <p:spPr>
          <a:xfrm flipH="1">
            <a:off x="0" y="6380533"/>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24" name="Прямоугольник 23">
            <a:extLst>
              <a:ext uri="{FF2B5EF4-FFF2-40B4-BE49-F238E27FC236}">
                <a16:creationId xmlns:a16="http://schemas.microsoft.com/office/drawing/2014/main" id="{812AC915-A21A-4054-9016-520E19F10099}"/>
              </a:ext>
            </a:extLst>
          </p:cNvPr>
          <p:cNvSpPr/>
          <p:nvPr/>
        </p:nvSpPr>
        <p:spPr>
          <a:xfrm flipH="1">
            <a:off x="-7670" y="6380534"/>
            <a:ext cx="12207345" cy="477467"/>
          </a:xfrm>
          <a:prstGeom prst="rect">
            <a:avLst/>
          </a:prstGeom>
          <a:gradFill>
            <a:gsLst>
              <a:gs pos="40000">
                <a:srgbClr val="053C90">
                  <a:alpha val="0"/>
                </a:srgbClr>
              </a:gs>
              <a:gs pos="100000">
                <a:srgbClr val="010E54"/>
              </a:gs>
              <a:gs pos="0">
                <a:srgbClr val="0754B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1" dirty="0"/>
          </a:p>
        </p:txBody>
      </p:sp>
      <p:sp>
        <p:nvSpPr>
          <p:cNvPr id="17" name="Стрелка вниз 16"/>
          <p:cNvSpPr/>
          <p:nvPr/>
        </p:nvSpPr>
        <p:spPr>
          <a:xfrm>
            <a:off x="6139358" y="831273"/>
            <a:ext cx="536171" cy="540327"/>
          </a:xfrm>
          <a:prstGeom prst="downArrow">
            <a:avLst/>
          </a:prstGeom>
          <a:solidFill>
            <a:srgbClr val="F2A0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112773" y="317596"/>
            <a:ext cx="3981797" cy="338554"/>
          </a:xfrm>
          <a:prstGeom prst="rect">
            <a:avLst/>
          </a:prstGeom>
          <a:solidFill>
            <a:srgbClr val="F2A0EE"/>
          </a:solidFill>
          <a:ln>
            <a:solidFill>
              <a:schemeClr val="tx1"/>
            </a:solidFill>
          </a:ln>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       Тестирующая организация</a:t>
            </a:r>
            <a:endParaRPr lang="ru-RU" sz="1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15712" y="1678059"/>
            <a:ext cx="10298651" cy="3746410"/>
          </a:xfrm>
          <a:prstGeom prst="rect">
            <a:avLst/>
          </a:prstGeom>
        </p:spPr>
        <p:txBody>
          <a:bodyPr wrap="square">
            <a:spAutoFit/>
          </a:bodyPr>
          <a:lstStyle/>
          <a:p>
            <a:pPr lvl="0" algn="just">
              <a:lnSpc>
                <a:spcPct val="107000"/>
              </a:lnSpc>
              <a:spcAft>
                <a:spcPts val="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 Не </a:t>
            </a:r>
            <a:r>
              <a:rPr lang="ru-RU" sz="1600" dirty="0">
                <a:latin typeface="Times New Roman" panose="02020603050405020304" pitchFamily="18" charset="0"/>
                <a:ea typeface="Calibri" panose="020F0502020204030204" pitchFamily="34" charset="0"/>
                <a:cs typeface="Times New Roman" panose="02020603050405020304" pitchFamily="18" charset="0"/>
              </a:rPr>
              <a:t>позднее одного рабочего дня со дня проведения Тестирования, утвердить протокол результатов проведения тестирования на знание русского языка, достаточное для освоения образовательных программ начального общего, основного общего и среднего общего образования, иностранных граждан и лиц без гражданства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(Приложение </a:t>
            </a:r>
            <a:r>
              <a:rPr lang="ru-RU" sz="1600" dirty="0">
                <a:latin typeface="Times New Roman" panose="02020603050405020304" pitchFamily="18" charset="0"/>
                <a:ea typeface="Calibri" panose="020F0502020204030204" pitchFamily="34" charset="0"/>
                <a:cs typeface="Times New Roman" panose="02020603050405020304" pitchFamily="18" charset="0"/>
              </a:rPr>
              <a:t>6</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spcAft>
                <a:spcPts val="0"/>
              </a:spcAft>
            </a:pPr>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В течении 3 рабочих дней </a:t>
            </a:r>
            <a:r>
              <a:rPr lang="ru-RU" sz="1600" dirty="0">
                <a:latin typeface="Times New Roman" panose="02020603050405020304" pitchFamily="18" charset="0"/>
                <a:cs typeface="Times New Roman" panose="02020603050405020304" pitchFamily="18" charset="0"/>
              </a:rPr>
              <a:t>со дня прохождения Тестирования направить по защищенному каналу связи в образовательную организацию, выдавшую Направление, скан-копию протокола (выписку из протокола) результатов проведения </a:t>
            </a:r>
            <a:r>
              <a:rPr lang="ru-RU" sz="1600" dirty="0" smtClean="0">
                <a:latin typeface="Times New Roman" panose="02020603050405020304" pitchFamily="18" charset="0"/>
                <a:cs typeface="Times New Roman" panose="02020603050405020304" pitchFamily="18" charset="0"/>
              </a:rPr>
              <a:t>Тестирования;</a:t>
            </a:r>
          </a:p>
          <a:p>
            <a:pPr lvl="0" algn="just">
              <a:lnSpc>
                <a:spcPct val="107000"/>
              </a:lnSpc>
              <a:spcAft>
                <a:spcPts val="0"/>
              </a:spcAft>
            </a:pPr>
            <a:endParaRPr lang="ru-RU" sz="1600" dirty="0" smtClean="0">
              <a:latin typeface="Times New Roman" panose="02020603050405020304" pitchFamily="18" charset="0"/>
              <a:cs typeface="Times New Roman" panose="02020603050405020304" pitchFamily="18" charset="0"/>
            </a:endParaRPr>
          </a:p>
          <a:p>
            <a:pPr algn="just">
              <a:lnSpc>
                <a:spcPct val="107000"/>
              </a:lnSpc>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Направить форму протокола органам местного самоуправления, осуществляющим управление в сфере образования, о результатах тестирования через закрытый канал – </a:t>
            </a:r>
            <a:r>
              <a:rPr lang="ru-RU" sz="1600" b="1" dirty="0">
                <a:latin typeface="Times New Roman" panose="02020603050405020304" pitchFamily="18" charset="0"/>
                <a:cs typeface="Times New Roman" panose="02020603050405020304" pitchFamily="18" charset="0"/>
              </a:rPr>
              <a:t>до 23 числа каждого месяца</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(Приложение </a:t>
            </a:r>
            <a:r>
              <a:rPr lang="ru-RU" sz="1600" dirty="0">
                <a:latin typeface="Times New Roman" panose="02020603050405020304" pitchFamily="18" charset="0"/>
                <a:cs typeface="Times New Roman" panose="02020603050405020304" pitchFamily="18" charset="0"/>
              </a:rPr>
              <a:t>6</a:t>
            </a:r>
            <a:r>
              <a:rPr lang="ru-RU" sz="1600" dirty="0" smtClean="0">
                <a:latin typeface="Times New Roman" panose="02020603050405020304" pitchFamily="18" charset="0"/>
                <a:cs typeface="Times New Roman" panose="02020603050405020304" pitchFamily="18" charset="0"/>
              </a:rPr>
              <a:t>);</a:t>
            </a:r>
          </a:p>
          <a:p>
            <a:pPr algn="just">
              <a:lnSpc>
                <a:spcPct val="107000"/>
              </a:lnSpc>
            </a:pPr>
            <a:endParaRPr lang="ru-RU" sz="1600" dirty="0" smtClean="0">
              <a:latin typeface="Times New Roman" panose="02020603050405020304" pitchFamily="18" charset="0"/>
              <a:cs typeface="Times New Roman" panose="02020603050405020304" pitchFamily="18" charset="0"/>
            </a:endParaRPr>
          </a:p>
          <a:p>
            <a:pPr lvl="0" algn="just"/>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Осуществлять хранение материалов </a:t>
            </a:r>
            <a:r>
              <a:rPr lang="ru-RU" sz="1600" dirty="0" smtClean="0">
                <a:latin typeface="Times New Roman" panose="02020603050405020304" pitchFamily="18" charset="0"/>
                <a:cs typeface="Times New Roman" panose="02020603050405020304" pitchFamily="18" charset="0"/>
              </a:rPr>
              <a:t>Тестирования </a:t>
            </a:r>
            <a:r>
              <a:rPr lang="ru-RU" sz="1600" b="1" dirty="0" smtClean="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течении одного года </a:t>
            </a:r>
            <a:r>
              <a:rPr lang="ru-RU" sz="1600" dirty="0">
                <a:latin typeface="Times New Roman" panose="02020603050405020304" pitchFamily="18" charset="0"/>
                <a:cs typeface="Times New Roman" panose="02020603050405020304" pitchFamily="18" charset="0"/>
              </a:rPr>
              <a:t>с соблюдением требований информационной безопасности</a:t>
            </a:r>
            <a:r>
              <a:rPr lang="ru-RU" sz="1600" dirty="0" smtClean="0">
                <a:latin typeface="Times New Roman" panose="02020603050405020304" pitchFamily="18" charset="0"/>
                <a:cs typeface="Times New Roman" panose="02020603050405020304" pitchFamily="18" charset="0"/>
              </a:rPr>
              <a:t>.</a:t>
            </a:r>
            <a:endParaRPr lang="ru-RU" sz="1600" dirty="0"/>
          </a:p>
          <a:p>
            <a:pPr lvl="0"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4649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overment 2022">
      <a:dk1>
        <a:srgbClr val="04122A"/>
      </a:dk1>
      <a:lt1>
        <a:sysClr val="window" lastClr="FFFFFF"/>
      </a:lt1>
      <a:dk2>
        <a:srgbClr val="051367"/>
      </a:dk2>
      <a:lt2>
        <a:srgbClr val="FFFFFF"/>
      </a:lt2>
      <a:accent1>
        <a:srgbClr val="7FB5FF"/>
      </a:accent1>
      <a:accent2>
        <a:srgbClr val="2D31FA"/>
      </a:accent2>
      <a:accent3>
        <a:srgbClr val="1363E9"/>
      </a:accent3>
      <a:accent4>
        <a:srgbClr val="5D8BF4"/>
      </a:accent4>
      <a:accent5>
        <a:srgbClr val="47B5FF"/>
      </a:accent5>
      <a:accent6>
        <a:srgbClr val="DFF6FF"/>
      </a:accent6>
      <a:hlink>
        <a:srgbClr val="47B5FF"/>
      </a:hlink>
      <a:folHlink>
        <a:srgbClr val="8C8C8C"/>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30422</TotalTime>
  <Words>1435</Words>
  <Application>Microsoft Office PowerPoint</Application>
  <PresentationFormat>Широкоэкранный</PresentationFormat>
  <Paragraphs>92</Paragraphs>
  <Slides>12</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Calibri Light</vt:lpstr>
      <vt:lpstr>Golos Text</vt:lpstr>
      <vt:lpstr>Rosatom</vt:lpstr>
      <vt:lpstr>Tahoma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Зубкова Наталья Борисовна</cp:lastModifiedBy>
  <cp:revision>522</cp:revision>
  <cp:lastPrinted>2025-04-16T06:12:09Z</cp:lastPrinted>
  <dcterms:modified xsi:type="dcterms:W3CDTF">2025-04-17T04:02:58Z</dcterms:modified>
</cp:coreProperties>
</file>