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208823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Коклюш</a:t>
            </a:r>
            <a:endParaRPr lang="ru-RU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3488432" cy="432048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Франц. «петушиный крик»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1340768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ГБУЗ «Городская поликлиника №6 г. Южно-Сахалинска»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08004" y="5912405"/>
            <a:ext cx="4356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</a:rPr>
              <a:t>Докладчик: заведующий отделением медицинской профилактики </a:t>
            </a:r>
            <a:r>
              <a:rPr lang="ru-RU" sz="1600" dirty="0" err="1" smtClean="0">
                <a:solidFill>
                  <a:srgbClr val="7030A0"/>
                </a:solidFill>
              </a:rPr>
              <a:t>Дедеева</a:t>
            </a:r>
            <a:r>
              <a:rPr lang="ru-RU" sz="1600" dirty="0" smtClean="0">
                <a:solidFill>
                  <a:srgbClr val="7030A0"/>
                </a:solidFill>
              </a:rPr>
              <a:t> А.В.</a:t>
            </a:r>
            <a:endParaRPr lang="ru-RU" sz="1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930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1" y="115888"/>
            <a:ext cx="6325793" cy="6357937"/>
          </a:xfrm>
        </p:spPr>
      </p:pic>
    </p:spTree>
    <p:extLst>
      <p:ext uri="{BB962C8B-B14F-4D97-AF65-F5344CB8AC3E}">
        <p14:creationId xmlns:p14="http://schemas.microsoft.com/office/powerpoint/2010/main" val="4207537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198" y="188913"/>
            <a:ext cx="6133616" cy="6284912"/>
          </a:xfrm>
        </p:spPr>
      </p:pic>
    </p:spTree>
    <p:extLst>
      <p:ext uri="{BB962C8B-B14F-4D97-AF65-F5344CB8AC3E}">
        <p14:creationId xmlns:p14="http://schemas.microsoft.com/office/powerpoint/2010/main" val="4004903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" y="620632"/>
            <a:ext cx="8497888" cy="5277010"/>
          </a:xfrm>
        </p:spPr>
      </p:pic>
    </p:spTree>
    <p:extLst>
      <p:ext uri="{BB962C8B-B14F-4D97-AF65-F5344CB8AC3E}">
        <p14:creationId xmlns:p14="http://schemas.microsoft.com/office/powerpoint/2010/main" val="2847688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коклюш</a:t>
            </a:r>
            <a:endParaRPr lang="ru-RU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931224" cy="482453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Коклюш – инфекционное заболевание, передающееся воздушно-капельным путём.</a:t>
            </a:r>
            <a:b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До настоящего времени коклюш и его возбудитель остаются серьёзной проблемой не только для России, но и для всего мира. По данным ВОЗ , в мире ежегодно заболевает коклюшем около 60 млн человек, умирает около 1 млн детей, преимущественно в возрасте до 1 года.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674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404664"/>
            <a:ext cx="8229600" cy="6120680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Коклюш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</a:rPr>
              <a:t> – острое инфекционное </a:t>
            </a:r>
            <a:r>
              <a:rPr lang="ru-RU" sz="2200" dirty="0" err="1" smtClean="0">
                <a:solidFill>
                  <a:schemeClr val="accent3">
                    <a:lumMod val="50000"/>
                  </a:schemeClr>
                </a:solidFill>
              </a:rPr>
              <a:t>высококонтагиозное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</a:rPr>
              <a:t> заболевание, к которому 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очень восприимчивы дети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</a:rPr>
              <a:t>(у взрослых вызывает затяжной бронхит).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</a:rPr>
              <a:t>В начальный (его еще называют катаральным) период коклюш обычно похож на банальную респираторную инфекцию. Но очень быстро у заболевшего начинается сильный кашель, который носит приступообразный, спастический характер.</a:t>
            </a:r>
            <a:endParaRPr lang="ru-RU" sz="22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Коклюш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</a:rPr>
              <a:t> – болезнь «чисто» человеческая, то есть </a:t>
            </a:r>
            <a:r>
              <a:rPr lang="ru-RU" sz="2200" dirty="0" err="1" smtClean="0">
                <a:solidFill>
                  <a:schemeClr val="accent3">
                    <a:lumMod val="50000"/>
                  </a:schemeClr>
                </a:solidFill>
              </a:rPr>
              <a:t>антропонозная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Животные инфекцией не болеют и даже переносчиками быть не могут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200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 инфекции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</a:rPr>
              <a:t>– 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больной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</a:rPr>
              <a:t> (заразен с первого и до 25-30 дня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</a:rPr>
              <a:t>с того момента, когда появился кашель. На это время больного нужно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</a:rPr>
              <a:t>изолировать) 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или бессимптомный </a:t>
            </a:r>
            <a:r>
              <a:rPr lang="ru-RU" sz="2200" b="1" dirty="0" err="1" smtClean="0">
                <a:solidFill>
                  <a:schemeClr val="accent3">
                    <a:lumMod val="50000"/>
                  </a:schemeClr>
                </a:solidFill>
              </a:rPr>
              <a:t>бактерионоситель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</a:rPr>
              <a:t> Инкубационный период (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</a:rPr>
              <a:t>отрезок времени от момента заражения до проявления симптомов болезни.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</a:rPr>
              <a:t>)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</a:rPr>
              <a:t>- от 7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</a:rPr>
              <a:t>дней до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</a:rPr>
              <a:t>3-х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</a:rPr>
              <a:t>недель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22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014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развивается заболевание?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60851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Первый период развития коклюша -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катаральный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- длится около 10 дней: в это время у больного появляются обычные симптомы острой респираторной инфекции с кашлем. Но постепенно кашель усиливается, становится навязчивым и переходит в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спазматический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период. Проявляется это в виде кашлевых приступов: несколько кашлевых движений на одном выдохе и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шумный глубокий свистящий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вдох - так называемые "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репризы« (повторы).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931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отличить (заподозрить), что это коклюш, а не, например, бронхит или воспаление легких (когда тоже сильный кашель)?</a:t>
            </a:r>
            <a:r>
              <a:rPr lang="ru-RU" sz="3200" b="1" dirty="0"/>
              <a:t/>
            </a:r>
            <a:br>
              <a:rPr lang="ru-RU" sz="3200" b="1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2132856"/>
            <a:ext cx="7467600" cy="4053064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Прежде всего, по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навязчивому кашлю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, особенно, если ребенок не был привит. Что касается диагностики, то всех детей, которые кашляют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дольше семи дней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, необходимо по санитарным правилам обследовать на коклюш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Диагностика коклюша специфична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: проводится бактериологический анализ мазка из зева либо ПЦР-диагностика, что более точно. Плюс обследование на антитела.</a:t>
            </a:r>
          </a:p>
        </p:txBody>
      </p:sp>
    </p:spTree>
    <p:extLst>
      <p:ext uri="{BB962C8B-B14F-4D97-AF65-F5344CB8AC3E}">
        <p14:creationId xmlns:p14="http://schemas.microsoft.com/office/powerpoint/2010/main" val="3488344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долго продолжается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заболевание?</a:t>
            </a:r>
            <a:b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 лечить?</a:t>
            </a:r>
            <a:r>
              <a:rPr lang="ru-RU" sz="3200" b="1" dirty="0"/>
              <a:t/>
            </a:r>
            <a:br>
              <a:rPr lang="ru-RU" sz="3200" b="1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5256584"/>
          </a:xfrm>
        </p:spPr>
        <p:txBody>
          <a:bodyPr>
            <a:normAutofit fontScale="92500" lnSpcReduction="20000"/>
          </a:bodyPr>
          <a:lstStyle/>
          <a:p>
            <a:r>
              <a:rPr lang="ru-RU" sz="2500" dirty="0">
                <a:solidFill>
                  <a:schemeClr val="accent3">
                    <a:lumMod val="50000"/>
                  </a:schemeClr>
                </a:solidFill>
              </a:rPr>
              <a:t>Коклюш лечится не быстро. Длительность заболевания в среднем </a:t>
            </a:r>
            <a:r>
              <a:rPr lang="ru-RU" sz="2500" b="1" dirty="0">
                <a:solidFill>
                  <a:schemeClr val="accent3">
                    <a:lumMod val="50000"/>
                  </a:schemeClr>
                </a:solidFill>
              </a:rPr>
              <a:t>около 2-х месяцев</a:t>
            </a:r>
            <a:r>
              <a:rPr lang="ru-RU" sz="2500" dirty="0">
                <a:solidFill>
                  <a:schemeClr val="accent3">
                    <a:lumMod val="50000"/>
                  </a:schemeClr>
                </a:solidFill>
              </a:rPr>
              <a:t>, но иногда и дольше - до 3-х месяцев, и потом </a:t>
            </a:r>
            <a:r>
              <a:rPr lang="ru-RU" sz="2500" b="1" dirty="0">
                <a:solidFill>
                  <a:schemeClr val="accent3">
                    <a:lumMod val="50000"/>
                  </a:schemeClr>
                </a:solidFill>
              </a:rPr>
              <a:t>могут быть рецидивы кашля</a:t>
            </a:r>
            <a:r>
              <a:rPr lang="ru-RU" sz="2500" dirty="0">
                <a:solidFill>
                  <a:schemeClr val="accent3">
                    <a:lumMod val="50000"/>
                  </a:schemeClr>
                </a:solidFill>
              </a:rPr>
              <a:t>. Чтобы облегчить течение заболевания, необходимо следовать указаниям врача - </a:t>
            </a:r>
            <a:r>
              <a:rPr lang="ru-RU" sz="2500" b="1" dirty="0">
                <a:solidFill>
                  <a:schemeClr val="accent3">
                    <a:lumMod val="50000"/>
                  </a:schemeClr>
                </a:solidFill>
              </a:rPr>
              <a:t>терапию подбирает и назначает доктор</a:t>
            </a:r>
            <a:r>
              <a:rPr lang="ru-RU" sz="2500" dirty="0">
                <a:solidFill>
                  <a:schemeClr val="accent3">
                    <a:lumMod val="50000"/>
                  </a:schemeClr>
                </a:solidFill>
              </a:rPr>
              <a:t>. Применяются антибактериальные препараты - они особенно эффективны в начальный, катаральный период.</a:t>
            </a:r>
          </a:p>
          <a:p>
            <a:r>
              <a:rPr lang="ru-RU" sz="2500" dirty="0">
                <a:solidFill>
                  <a:schemeClr val="accent3">
                    <a:lumMod val="50000"/>
                  </a:schemeClr>
                </a:solidFill>
              </a:rPr>
              <a:t>А </a:t>
            </a:r>
            <a:r>
              <a:rPr lang="ru-RU" sz="2500" u="sng" dirty="0">
                <a:solidFill>
                  <a:schemeClr val="accent3">
                    <a:lumMod val="50000"/>
                  </a:schemeClr>
                </a:solidFill>
              </a:rPr>
              <a:t>вспомогательные действия, которые зависят от родителей </a:t>
            </a:r>
            <a:r>
              <a:rPr lang="ru-RU" sz="2500" dirty="0">
                <a:solidFill>
                  <a:schemeClr val="accent3">
                    <a:lumMod val="50000"/>
                  </a:schemeClr>
                </a:solidFill>
              </a:rPr>
              <a:t>- </a:t>
            </a:r>
            <a:r>
              <a:rPr lang="ru-RU" sz="2500" b="1" dirty="0">
                <a:solidFill>
                  <a:schemeClr val="accent3">
                    <a:lumMod val="50000"/>
                  </a:schemeClr>
                </a:solidFill>
              </a:rPr>
              <a:t>увлажнять воздух в квартире</a:t>
            </a:r>
            <a:r>
              <a:rPr lang="ru-RU" sz="2500" dirty="0">
                <a:solidFill>
                  <a:schemeClr val="accent3">
                    <a:lumMod val="50000"/>
                  </a:schemeClr>
                </a:solidFill>
              </a:rPr>
              <a:t>. Более того, детям с коклюшем положены </a:t>
            </a:r>
            <a:r>
              <a:rPr lang="ru-RU" sz="2500" b="1" dirty="0">
                <a:solidFill>
                  <a:schemeClr val="accent3">
                    <a:lumMod val="50000"/>
                  </a:schemeClr>
                </a:solidFill>
              </a:rPr>
              <a:t>прогулки на свежем воздухе</a:t>
            </a:r>
            <a:r>
              <a:rPr lang="ru-RU" sz="2500" dirty="0">
                <a:solidFill>
                  <a:schemeClr val="accent3">
                    <a:lumMod val="50000"/>
                  </a:schemeClr>
                </a:solidFill>
              </a:rPr>
              <a:t>. Температура при коклюше может быть, а может и не быть в катаральном периоде. В последующем, если поднимется температура, это будет чаще всего говорить о присоединении вторичной бактериальной флоры.</a:t>
            </a: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600592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опасен коклюш: последствия и осложнения?</a:t>
            </a:r>
            <a:r>
              <a:rPr lang="ru-RU" sz="3200" b="1" dirty="0"/>
              <a:t/>
            </a:r>
            <a:br>
              <a:rPr lang="ru-RU" sz="3200" b="1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425355"/>
          </a:xfrm>
        </p:spPr>
        <p:txBody>
          <a:bodyPr>
            <a:noAutofit/>
          </a:bodyPr>
          <a:lstStyle/>
          <a:p>
            <a:r>
              <a:rPr lang="ru-RU" sz="2200" dirty="0">
                <a:solidFill>
                  <a:schemeClr val="accent3">
                    <a:lumMod val="50000"/>
                  </a:schemeClr>
                </a:solidFill>
              </a:rPr>
              <a:t>Коклюш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опасен для детей раннего возраста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</a:rPr>
              <a:t>, особенно с заболеваниями легких (с бронхо-легочной дисплазией). Тяжелое течение коклюша может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осложняться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</a:rPr>
              <a:t> такими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заболеваниями, как отит, пневмония.</a:t>
            </a:r>
          </a:p>
          <a:p>
            <a:r>
              <a:rPr lang="ru-RU" sz="2200" dirty="0">
                <a:solidFill>
                  <a:schemeClr val="accent3">
                    <a:lumMod val="50000"/>
                  </a:schemeClr>
                </a:solidFill>
              </a:rPr>
              <a:t>При очень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сильном кашле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</a:rPr>
              <a:t>может случиться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кровоизлияние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</a:rPr>
              <a:t>, в том числе в головной мозг. Поэтому заболевание серьезное и опасное, особенно для детей. У взрослых, если есть хронические заболевания, это тоже может утяжелить течение коклюша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22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571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74676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Нужно ли делать прививку от коклюша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взрослым?</a:t>
            </a:r>
            <a:b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 контакт с больным, а прививки нет, можно ли привиться в срочном порядке?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7467600" cy="4824536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Прививки в нашей стране, согласно Национальному календарю профилактических прививок,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детям делают четырежды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: трижды в возрасте до года и в 18 месяцев проводят ревакцинацию.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Но со временем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иммунитет может ослабеть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и заболеть может человек, даже прошедший в детстве полный курс вакцинации.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Поэтому можно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повторить прививку и во взрослом возрасте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. Для взрослых в нашей стране есть зарегистрированная вакцина, но она единственная.</a:t>
            </a:r>
          </a:p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В срочном порядке (после контакта с заболевшим) вакцинацию не проводят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. Но контактным - если есть необходимость - врач может назначить курс антибактериальной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терапии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127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" y="1119243"/>
            <a:ext cx="8928100" cy="4619514"/>
          </a:xfrm>
        </p:spPr>
      </p:pic>
    </p:spTree>
    <p:extLst>
      <p:ext uri="{BB962C8B-B14F-4D97-AF65-F5344CB8AC3E}">
        <p14:creationId xmlns:p14="http://schemas.microsoft.com/office/powerpoint/2010/main" val="2122702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138</TotalTime>
  <Words>621</Words>
  <Application>Microsoft Office PowerPoint</Application>
  <PresentationFormat>Экран (4:3)</PresentationFormat>
  <Paragraphs>25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Century Schoolbook</vt:lpstr>
      <vt:lpstr>Wingdings</vt:lpstr>
      <vt:lpstr>Wingdings 2</vt:lpstr>
      <vt:lpstr>Эркер</vt:lpstr>
      <vt:lpstr>Коклюш</vt:lpstr>
      <vt:lpstr>Что такое коклюш</vt:lpstr>
      <vt:lpstr>Презентация PowerPoint</vt:lpstr>
      <vt:lpstr>Как развивается заболевание? </vt:lpstr>
      <vt:lpstr>Как отличить (заподозрить), что это коклюш, а не, например, бронхит или воспаление легких (когда тоже сильный кашель)? </vt:lpstr>
      <vt:lpstr>Как долго продолжается заболевание? Как его лечить? </vt:lpstr>
      <vt:lpstr>Чем опасен коклюш: последствия и осложнения? </vt:lpstr>
      <vt:lpstr>Нужно ли делать прививку от коклюша взрослым? Если был контакт с больным, а прививки нет, можно ли привиться в срочном порядке?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Коклюш</dc:title>
  <dc:creator>Процедурный кабинет</dc:creator>
  <cp:lastModifiedBy>Лукьянчикова_В</cp:lastModifiedBy>
  <cp:revision>55</cp:revision>
  <dcterms:created xsi:type="dcterms:W3CDTF">2024-04-18T00:27:04Z</dcterms:created>
  <dcterms:modified xsi:type="dcterms:W3CDTF">2024-04-23T01:34:57Z</dcterms:modified>
</cp:coreProperties>
</file>